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338" r:id="rId2"/>
    <p:sldId id="339" r:id="rId3"/>
    <p:sldId id="340" r:id="rId4"/>
    <p:sldId id="351" r:id="rId5"/>
    <p:sldId id="341" r:id="rId6"/>
    <p:sldId id="383" r:id="rId7"/>
    <p:sldId id="399" r:id="rId8"/>
    <p:sldId id="342" r:id="rId9"/>
    <p:sldId id="371" r:id="rId10"/>
    <p:sldId id="388" r:id="rId11"/>
    <p:sldId id="389" r:id="rId12"/>
    <p:sldId id="398" r:id="rId13"/>
    <p:sldId id="344" r:id="rId14"/>
    <p:sldId id="361" r:id="rId15"/>
    <p:sldId id="362" r:id="rId16"/>
    <p:sldId id="343" r:id="rId17"/>
    <p:sldId id="345" r:id="rId18"/>
    <p:sldId id="346" r:id="rId19"/>
    <p:sldId id="395" r:id="rId20"/>
    <p:sldId id="396" r:id="rId21"/>
    <p:sldId id="381" r:id="rId22"/>
    <p:sldId id="349" r:id="rId23"/>
    <p:sldId id="391" r:id="rId24"/>
    <p:sldId id="382" r:id="rId25"/>
    <p:sldId id="353" r:id="rId26"/>
    <p:sldId id="348" r:id="rId27"/>
    <p:sldId id="354" r:id="rId28"/>
    <p:sldId id="35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ng Zhu" initials="HZ" lastIdx="2" clrIdx="0">
    <p:extLst>
      <p:ext uri="{19B8F6BF-5375-455C-9EA6-DF929625EA0E}">
        <p15:presenceInfo xmlns:p15="http://schemas.microsoft.com/office/powerpoint/2012/main" userId="S::hzhu37@jh.edu::95d33872-c706-43ec-a86f-ff5b194f26a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6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7"/>
    <p:restoredTop sz="80758"/>
  </p:normalViewPr>
  <p:slideViewPr>
    <p:cSldViewPr snapToGrid="0" snapToObjects="1">
      <p:cViewPr varScale="1">
        <p:scale>
          <a:sx n="99" d="100"/>
          <a:sy n="99" d="100"/>
        </p:scale>
        <p:origin x="9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227AB-F778-CC45-BDEA-35AF21103ADF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3BBFD-0DAC-5245-98D9-00C7418A6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97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present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</a:p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joint</a:t>
            </a:r>
            <a:r>
              <a:rPr lang="zh-CN" altLang="en-US" dirty="0"/>
              <a:t> </a:t>
            </a:r>
            <a:r>
              <a:rPr lang="en-US" altLang="zh-CN" dirty="0"/>
              <a:t>work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people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Johns</a:t>
            </a:r>
            <a:r>
              <a:rPr lang="zh-CN" altLang="en-US" dirty="0"/>
              <a:t> </a:t>
            </a:r>
            <a:r>
              <a:rPr lang="en-US" altLang="zh-CN" dirty="0"/>
              <a:t>Hopkins</a:t>
            </a:r>
            <a:r>
              <a:rPr lang="zh-CN" altLang="en-US" dirty="0"/>
              <a:t> </a:t>
            </a:r>
            <a:r>
              <a:rPr lang="en-US" altLang="zh-CN" dirty="0"/>
              <a:t>University,</a:t>
            </a:r>
            <a:r>
              <a:rPr lang="zh-CN" altLang="en-US" dirty="0"/>
              <a:t> </a:t>
            </a:r>
            <a:r>
              <a:rPr lang="en-US" altLang="zh-CN" dirty="0"/>
              <a:t>university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washington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microsoft</a:t>
            </a:r>
            <a:r>
              <a:rPr lang="zh-CN" altLang="en-US" dirty="0"/>
              <a:t> </a:t>
            </a:r>
            <a:r>
              <a:rPr lang="en-US" altLang="zh-CN" dirty="0" err="1"/>
              <a:t>rearch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UC</a:t>
            </a:r>
            <a:r>
              <a:rPr lang="zh-CN" altLang="en-US" dirty="0"/>
              <a:t> </a:t>
            </a:r>
            <a:r>
              <a:rPr lang="en-US" altLang="zh-CN" dirty="0" err="1"/>
              <a:t>berkeley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748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multi-stage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arrays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store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set.</a:t>
            </a:r>
          </a:p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figure,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comes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query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 err="1"/>
              <a:t>objid</a:t>
            </a:r>
            <a:r>
              <a:rPr lang="zh-CN" altLang="en-US" dirty="0"/>
              <a:t> </a:t>
            </a:r>
            <a:r>
              <a:rPr lang="en-US" altLang="zh-CN" dirty="0"/>
              <a:t>A.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objid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array</a:t>
            </a:r>
          </a:p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/>
              <a:t>multiple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until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finds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empty</a:t>
            </a:r>
            <a:r>
              <a:rPr lang="zh-CN" altLang="en-US" dirty="0"/>
              <a:t> </a:t>
            </a:r>
            <a:r>
              <a:rPr lang="en-US" altLang="zh-CN" dirty="0"/>
              <a:t>slot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stores…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621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 write completion, the switch iterates over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stages and removes the object ID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let's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achieves</a:t>
            </a:r>
            <a:r>
              <a:rPr lang="zh-CN" altLang="en-US" dirty="0"/>
              <a:t> </a:t>
            </a:r>
            <a:r>
              <a:rPr lang="en-US" altLang="zh-CN" dirty="0"/>
              <a:t>near-linear</a:t>
            </a:r>
            <a:r>
              <a:rPr lang="zh-CN" altLang="en-US" dirty="0"/>
              <a:t> </a:t>
            </a:r>
            <a:r>
              <a:rPr lang="en-US" altLang="zh-CN" dirty="0"/>
              <a:t>scalability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36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PB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replicas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917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write,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insert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entry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primary.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9263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completed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write-completion</a:t>
            </a:r>
            <a:r>
              <a:rPr lang="zh-CN" altLang="en-US" dirty="0"/>
              <a:t> </a:t>
            </a:r>
            <a:r>
              <a:rPr lang="en-US" altLang="zh-CN" dirty="0"/>
              <a:t>arrives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delete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entry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last-committed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109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completed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write-completion packet</a:t>
            </a:r>
            <a:r>
              <a:rPr lang="zh-CN" altLang="en-US" dirty="0"/>
              <a:t> </a:t>
            </a:r>
            <a:r>
              <a:rPr lang="en-US" altLang="zh-CN" dirty="0"/>
              <a:t>arrives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delete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entry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last-committed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39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pending</a:t>
            </a:r>
            <a:r>
              <a:rPr lang="zh-CN" altLang="en-US" dirty="0"/>
              <a:t> </a:t>
            </a:r>
            <a:r>
              <a:rPr lang="en-US" altLang="zh-CN" dirty="0"/>
              <a:t>writes.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request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sent to the primary for guaranteeing consistency 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56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in the dirty set,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C,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sent to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backup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better performance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4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ideall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dirty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enough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guarantee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consistency.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real, asynchronous network, the message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have been delayed so long that a new write to the same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has been partially processed. Harmonia avoids this using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sequence number and last-committed point which can provide enough information 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recipient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compute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processing the read locally 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1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Failures are a regular appearance in large-scale distributed systems, and replication can mask these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failures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might hope adding more servers to increase not just the reliability but also the system performance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replication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replication,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nopaxos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486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Failure</a:t>
            </a:r>
            <a:r>
              <a:rPr lang="zh-CN" altLang="en-US" dirty="0"/>
              <a:t> </a:t>
            </a:r>
            <a:r>
              <a:rPr lang="en-US" altLang="zh-CN" dirty="0"/>
              <a:t>handling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critical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replicated</a:t>
            </a:r>
            <a:r>
              <a:rPr lang="zh-CN" altLang="en-US" dirty="0"/>
              <a:t> </a:t>
            </a:r>
            <a:r>
              <a:rPr lang="en-US" altLang="zh-CN" dirty="0"/>
              <a:t>systems.</a:t>
            </a:r>
          </a:p>
          <a:p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handles</a:t>
            </a:r>
            <a:r>
              <a:rPr lang="zh-CN" altLang="en-US" dirty="0"/>
              <a:t> </a:t>
            </a:r>
            <a:r>
              <a:rPr lang="en-US" altLang="zh-CN" dirty="0"/>
              <a:t>server</a:t>
            </a:r>
            <a:r>
              <a:rPr lang="zh-CN" altLang="en-US" dirty="0"/>
              <a:t> </a:t>
            </a:r>
            <a:r>
              <a:rPr lang="en-US" altLang="zh-CN" dirty="0"/>
              <a:t>failures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replication</a:t>
            </a:r>
            <a:r>
              <a:rPr lang="zh-CN" altLang="en-US" dirty="0"/>
              <a:t> </a:t>
            </a:r>
            <a:r>
              <a:rPr lang="en-US" altLang="zh-CN" dirty="0"/>
              <a:t>protocol.</a:t>
            </a:r>
          </a:p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failures,</a:t>
            </a:r>
            <a:r>
              <a:rPr lang="zh-CN" altLang="en-US" dirty="0"/>
              <a:t> </a:t>
            </a:r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augments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seqnum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unique</a:t>
            </a:r>
            <a:r>
              <a:rPr lang="zh-CN" altLang="en-US" dirty="0"/>
              <a:t> </a:t>
            </a:r>
            <a:r>
              <a:rPr lang="en-US" altLang="zh-CN" dirty="0"/>
              <a:t>ID,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monotonically</a:t>
            </a:r>
            <a:r>
              <a:rPr lang="zh-CN" altLang="en-US" dirty="0"/>
              <a:t> </a:t>
            </a:r>
            <a:r>
              <a:rPr lang="en-US" altLang="zh-CN" dirty="0"/>
              <a:t>increasing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assigned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switches.</a:t>
            </a:r>
          </a:p>
          <a:p>
            <a:r>
              <a:rPr lang="en-US" altLang="zh-CN" dirty="0"/>
              <a:t>You can check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028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implemented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testbed</a:t>
            </a:r>
            <a:r>
              <a:rPr lang="zh-CN" altLang="en-US" dirty="0"/>
              <a:t> </a:t>
            </a:r>
            <a:r>
              <a:rPr lang="en-US" altLang="zh-CN" dirty="0"/>
              <a:t>consisting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12</a:t>
            </a:r>
            <a:r>
              <a:rPr lang="zh-CN" altLang="en-US" dirty="0"/>
              <a:t> </a:t>
            </a:r>
            <a:r>
              <a:rPr lang="en-US" altLang="zh-CN" dirty="0"/>
              <a:t>servers</a:t>
            </a:r>
          </a:p>
          <a:p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server-side,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custom</a:t>
            </a:r>
            <a:r>
              <a:rPr lang="zh-CN" altLang="en-US" dirty="0"/>
              <a:t> </a:t>
            </a:r>
            <a:r>
              <a:rPr lang="en-US" altLang="zh-CN" dirty="0"/>
              <a:t>DPDK</a:t>
            </a:r>
            <a:r>
              <a:rPr lang="zh-CN" altLang="en-US" dirty="0"/>
              <a:t> </a:t>
            </a:r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generate</a:t>
            </a:r>
            <a:r>
              <a:rPr lang="zh-CN" altLang="en-US" dirty="0"/>
              <a:t> </a:t>
            </a:r>
            <a:r>
              <a:rPr lang="en-US" altLang="zh-CN" dirty="0"/>
              <a:t>workload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441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evaluate</a:t>
            </a:r>
            <a:r>
              <a:rPr lang="zh-CN" altLang="en-US" dirty="0"/>
              <a:t> </a:t>
            </a:r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respect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generality,</a:t>
            </a:r>
            <a:r>
              <a:rPr lang="zh-CN" altLang="en-US" dirty="0"/>
              <a:t> </a:t>
            </a:r>
            <a:r>
              <a:rPr lang="en-US" altLang="zh-CN" dirty="0"/>
              <a:t>scalability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 err="1"/>
              <a:t>expierments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726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talk,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only</a:t>
            </a:r>
            <a:r>
              <a:rPr lang="zh-CN" altLang="en-US" dirty="0"/>
              <a:t> </a:t>
            </a:r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two.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17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figure,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chain</a:t>
            </a:r>
            <a:r>
              <a:rPr lang="zh-CN" altLang="en-US" dirty="0"/>
              <a:t> </a:t>
            </a:r>
            <a:r>
              <a:rPr lang="en-US" altLang="zh-CN" dirty="0"/>
              <a:t>replication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baseline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compare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applying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it.</a:t>
            </a:r>
          </a:p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demonstrates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general...</a:t>
            </a:r>
          </a:p>
          <a:p>
            <a:r>
              <a:rPr lang="en-US" altLang="zh-CN" dirty="0"/>
              <a:t>including</a:t>
            </a:r>
            <a:r>
              <a:rPr lang="zh-CN" altLang="en-US" dirty="0"/>
              <a:t> </a:t>
            </a:r>
            <a:r>
              <a:rPr lang="en-US" altLang="zh-CN" dirty="0" err="1"/>
              <a:t>Redis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MongoDB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mysql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figure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it's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approach</a:t>
            </a:r>
            <a:r>
              <a:rPr lang="zh-CN" altLang="en-US" dirty="0"/>
              <a:t> </a:t>
            </a:r>
            <a:r>
              <a:rPr lang="en-US" altLang="zh-CN" dirty="0"/>
              <a:t>...</a:t>
            </a:r>
          </a:p>
          <a:p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improvement</a:t>
            </a:r>
            <a:r>
              <a:rPr lang="zh-CN" altLang="en-US" dirty="0"/>
              <a:t> </a:t>
            </a:r>
            <a:r>
              <a:rPr lang="en-US" altLang="zh-CN" dirty="0"/>
              <a:t>depends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R/W</a:t>
            </a:r>
            <a:r>
              <a:rPr lang="zh-CN" altLang="en-US" dirty="0"/>
              <a:t> </a:t>
            </a:r>
            <a:r>
              <a:rPr lang="en-US" altLang="zh-CN" dirty="0"/>
              <a:t>ratio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benchmarks.</a:t>
            </a:r>
          </a:p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Voter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write-only</a:t>
            </a:r>
            <a:r>
              <a:rPr lang="zh-CN" altLang="en-US" dirty="0"/>
              <a:t> </a:t>
            </a:r>
            <a:r>
              <a:rPr lang="en-US" altLang="zh-CN" dirty="0"/>
              <a:t>benchmark,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085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 that Harmonia is a general approach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variety of replication protocols.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 the read throughput as a function of write rate for different protocols. 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left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 the results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PB and CR.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Harmonia makes use of all three replicas to handle reads, and provides significantly higher throughpu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curve,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CRAQ adds an additional phase to write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 throughput is much lower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quorum-based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protocols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right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623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scalablity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CR, increasing the number of replicas does not change the overall throughput, because it only uses the tail to handle reads.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contrast, Harmonia is able to utilize the other replicas to serve reads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scales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near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read-intensive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workloads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618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conclude,</a:t>
            </a:r>
            <a:r>
              <a:rPr lang="zh-CN" altLang="en-US" dirty="0"/>
              <a:t> </a:t>
            </a:r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replicated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achieves</a:t>
            </a:r>
            <a:r>
              <a:rPr lang="zh-CN" altLang="en-US" dirty="0"/>
              <a:t> </a:t>
            </a:r>
            <a:r>
              <a:rPr lang="en-US" altLang="zh-CN" dirty="0"/>
              <a:t>near-linear</a:t>
            </a:r>
          </a:p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realizes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in-network...</a:t>
            </a:r>
          </a:p>
          <a:p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implemented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new-</a:t>
            </a:r>
            <a:r>
              <a:rPr lang="en-US" altLang="zh-CN" dirty="0" err="1"/>
              <a:t>generataion</a:t>
            </a:r>
            <a:r>
              <a:rPr lang="zh-CN" altLang="en-US" dirty="0"/>
              <a:t> </a:t>
            </a:r>
            <a:r>
              <a:rPr lang="en-US" altLang="zh-CN" dirty="0"/>
              <a:t>programmable</a:t>
            </a:r>
            <a:r>
              <a:rPr lang="zh-CN" altLang="en-US" dirty="0"/>
              <a:t> </a:t>
            </a:r>
            <a:r>
              <a:rPr lang="en-US" altLang="zh-CN" dirty="0"/>
              <a:t>switches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906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That’s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thanks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listening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394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naive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cannot be applied instantly across all the replicas, so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naively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violate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consistency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categorize the resulting anomalies into two kinds.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Read-ahead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anomalies: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/>
              <a:t>uncommitted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returned.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happens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primary-backup</a:t>
            </a:r>
            <a:r>
              <a:rPr lang="zh-CN" altLang="en-US" dirty="0"/>
              <a:t> </a:t>
            </a:r>
            <a:r>
              <a:rPr lang="en-US" altLang="zh-CN" dirty="0"/>
              <a:t>protocols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primary-backup,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chain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Read-behind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anomalies: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/>
              <a:t>stale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returned.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happens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quorum-based</a:t>
            </a:r>
            <a:r>
              <a:rPr lang="zh-CN" altLang="en-US" dirty="0"/>
              <a:t> </a:t>
            </a:r>
            <a:r>
              <a:rPr lang="en-US" altLang="zh-CN" dirty="0"/>
              <a:t>protocols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err="1"/>
              <a:t>Viewstamped</a:t>
            </a:r>
            <a:r>
              <a:rPr lang="zh-CN" altLang="en-US" dirty="0"/>
              <a:t> </a:t>
            </a:r>
            <a:r>
              <a:rPr lang="en-US" altLang="zh-CN" dirty="0"/>
              <a:t>Replication,</a:t>
            </a:r>
            <a:r>
              <a:rPr lang="zh-CN" altLang="en-US" dirty="0"/>
              <a:t> </a:t>
            </a:r>
            <a:r>
              <a:rPr lang="en-US" altLang="zh-CN" dirty="0" err="1"/>
              <a:t>NOPaxos</a:t>
            </a:r>
            <a:r>
              <a:rPr lang="en-US" altLang="zh-CN" dirty="0"/>
              <a:t>,…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CRAQ</a:t>
            </a:r>
            <a:r>
              <a:rPr lang="zh-CN" altLang="en-US" dirty="0"/>
              <a:t> </a:t>
            </a:r>
            <a:r>
              <a:rPr lang="en-US" altLang="zh-CN" dirty="0"/>
              <a:t>adds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69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approach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designed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generality</a:t>
            </a:r>
          </a:p>
          <a:p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additional</a:t>
            </a:r>
            <a:r>
              <a:rPr lang="zh-CN" altLang="en-US" dirty="0"/>
              <a:t> </a:t>
            </a:r>
            <a:r>
              <a:rPr lang="en-US" altLang="zh-CN" dirty="0"/>
              <a:t>overhead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tracking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contains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objects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pending</a:t>
            </a:r>
            <a:r>
              <a:rPr lang="zh-CN" altLang="en-US" dirty="0"/>
              <a:t> </a:t>
            </a:r>
            <a:r>
              <a:rPr lang="en-US" altLang="zh-CN" dirty="0"/>
              <a:t>writes</a:t>
            </a:r>
          </a:p>
          <a:p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goal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realized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in-switch</a:t>
            </a:r>
            <a:r>
              <a:rPr lang="zh-CN" altLang="en-US" dirty="0"/>
              <a:t> </a:t>
            </a:r>
            <a:r>
              <a:rPr lang="en-US" altLang="zh-CN" dirty="0"/>
              <a:t>implementation</a:t>
            </a:r>
          </a:p>
          <a:p>
            <a:r>
              <a:rPr lang="en-US" altLang="zh-CN" dirty="0"/>
              <a:t>Key</a:t>
            </a:r>
            <a:r>
              <a:rPr lang="zh-CN" altLang="en-US" dirty="0"/>
              <a:t> </a:t>
            </a:r>
            <a:r>
              <a:rPr lang="en-US" altLang="zh-CN" dirty="0"/>
              <a:t>observation:</a:t>
            </a:r>
            <a:r>
              <a:rPr lang="zh-CN" altLang="en-US" dirty="0"/>
              <a:t> </a:t>
            </a:r>
            <a:r>
              <a:rPr lang="en-US" altLang="zh-CN" dirty="0"/>
              <a:t>making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possible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track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limited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10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o</a:t>
            </a:r>
            <a:r>
              <a:rPr lang="en-US" dirty="0"/>
              <a:t>ne typical deployment scenario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placed</a:t>
            </a:r>
            <a:r>
              <a:rPr lang="en-US" dirty="0"/>
              <a:t> on the </a:t>
            </a:r>
            <a:r>
              <a:rPr lang="en-US" dirty="0" err="1"/>
              <a:t>ToR</a:t>
            </a:r>
            <a:r>
              <a:rPr 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dirty="0"/>
              <a:t>of </a:t>
            </a:r>
            <a:r>
              <a:rPr lang="en-US" altLang="zh-CN" dirty="0"/>
              <a:t>a</a:t>
            </a:r>
            <a:r>
              <a:rPr lang="en-US" dirty="0"/>
              <a:t> dedicated storage rack</a:t>
            </a:r>
            <a:r>
              <a:rPr lang="en-US" altLang="zh-CN" dirty="0"/>
              <a:t>.</a:t>
            </a:r>
            <a:br>
              <a:rPr lang="en-US" altLang="zh-CN" dirty="0"/>
            </a:br>
            <a:r>
              <a:rPr lang="en-US" altLang="zh-CN" dirty="0"/>
              <a:t>Besides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Layer2/Layer3</a:t>
            </a:r>
            <a:r>
              <a:rPr lang="zh-CN" altLang="en-US" dirty="0"/>
              <a:t> </a:t>
            </a:r>
            <a:r>
              <a:rPr lang="en-US" altLang="zh-CN" dirty="0"/>
              <a:t>routing,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RW</a:t>
            </a:r>
            <a:r>
              <a:rPr lang="zh-CN" altLang="en-US" dirty="0"/>
              <a:t> </a:t>
            </a:r>
            <a:r>
              <a:rPr lang="en-US" altLang="zh-CN" dirty="0"/>
              <a:t>conflict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consists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components.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stores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objId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seqnumber</a:t>
            </a:r>
            <a:endParaRPr lang="en-US" altLang="zh-CN" dirty="0"/>
          </a:p>
          <a:p>
            <a:r>
              <a:rPr lang="en-US" altLang="zh-CN" dirty="0" err="1"/>
              <a:t>seq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last-committed</a:t>
            </a:r>
            <a:r>
              <a:rPr lang="zh-CN" altLang="en-US" dirty="0"/>
              <a:t> </a:t>
            </a:r>
            <a:r>
              <a:rPr lang="en-US" altLang="zh-CN" dirty="0"/>
              <a:t>point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guaranting</a:t>
            </a:r>
            <a:r>
              <a:rPr lang="zh-CN" altLang="en-US" dirty="0"/>
              <a:t> </a:t>
            </a:r>
            <a:r>
              <a:rPr lang="en-US" altLang="zh-CN" dirty="0"/>
              <a:t>consistency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87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Basically,</a:t>
            </a:r>
            <a:r>
              <a:rPr lang="zh-CN" altLang="en-US" dirty="0"/>
              <a:t> </a:t>
            </a:r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answers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question: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build.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16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first,</a:t>
            </a:r>
            <a:r>
              <a:rPr lang="zh-CN" altLang="en-US" dirty="0"/>
              <a:t> </a:t>
            </a:r>
            <a:r>
              <a:rPr lang="en-US" altLang="zh-CN" dirty="0"/>
              <a:t>let's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maintains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78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programmable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r>
              <a:rPr lang="zh-CN" altLang="en-US" dirty="0"/>
              <a:t> </a:t>
            </a:r>
            <a:r>
              <a:rPr lang="en-US" altLang="zh-CN" dirty="0"/>
              <a:t>arch.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packets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custom</a:t>
            </a:r>
            <a:r>
              <a:rPr lang="zh-CN" altLang="en-US" dirty="0"/>
              <a:t> </a:t>
            </a:r>
            <a:r>
              <a:rPr lang="en-US" altLang="zh-CN" dirty="0"/>
              <a:t>parser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ingress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</a:p>
          <a:p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multiple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</a:p>
          <a:p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stage</a:t>
            </a:r>
            <a:r>
              <a:rPr lang="zh-CN" altLang="en-US" dirty="0"/>
              <a:t> </a:t>
            </a:r>
            <a:r>
              <a:rPr lang="en-US" altLang="zh-CN" dirty="0"/>
              <a:t>contains</a:t>
            </a:r>
            <a:r>
              <a:rPr lang="zh-CN" altLang="en-US" dirty="0"/>
              <a:t> </a:t>
            </a:r>
            <a:r>
              <a:rPr lang="en-US" altLang="zh-CN" dirty="0"/>
              <a:t>several</a:t>
            </a:r>
            <a:r>
              <a:rPr lang="zh-CN" altLang="en-US" dirty="0"/>
              <a:t> </a:t>
            </a:r>
            <a:r>
              <a:rPr lang="en-US" altLang="zh-CN" dirty="0"/>
              <a:t>MA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array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accessed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</a:p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packets</a:t>
            </a:r>
            <a:r>
              <a:rPr lang="zh-CN" altLang="en-US" dirty="0"/>
              <a:t> </a:t>
            </a:r>
            <a:r>
              <a:rPr lang="en-US" altLang="zh-CN" dirty="0"/>
              <a:t>enter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queues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egresss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last,</a:t>
            </a:r>
          </a:p>
          <a:p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sent</a:t>
            </a:r>
            <a:r>
              <a:rPr lang="zh-CN" altLang="en-US" dirty="0"/>
              <a:t> </a:t>
            </a:r>
            <a:r>
              <a:rPr lang="en-US" altLang="zh-CN" dirty="0"/>
              <a:t>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36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custom</a:t>
            </a:r>
            <a:r>
              <a:rPr lang="zh-CN" altLang="en-US" dirty="0"/>
              <a:t> </a:t>
            </a:r>
            <a:r>
              <a:rPr lang="en-US" altLang="zh-CN" dirty="0"/>
              <a:t>packet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Harmonia.</a:t>
            </a:r>
          </a:p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reserved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port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packets.</a:t>
            </a:r>
          </a:p>
          <a:p>
            <a:r>
              <a:rPr lang="en-US" altLang="zh-CN" dirty="0"/>
              <a:t>Harmonia</a:t>
            </a:r>
            <a:r>
              <a:rPr lang="zh-CN" altLang="en-US" dirty="0"/>
              <a:t> </a:t>
            </a:r>
            <a:r>
              <a:rPr lang="en-US" altLang="zh-CN" dirty="0"/>
              <a:t>header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begininng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Layer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payload,</a:t>
            </a:r>
            <a:r>
              <a:rPr lang="zh-CN" altLang="en-US" dirty="0"/>
              <a:t> </a:t>
            </a:r>
            <a:r>
              <a:rPr lang="en-US" altLang="zh-CN" dirty="0"/>
              <a:t>including...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91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145E-982C-7849-95A1-64AA4A937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0E9C1-9915-F145-AC12-8940AC43E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B4755-A4D5-7445-BC63-40592D52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6641-3AC7-C746-BFF9-BA361CB0ACE0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1A70A-AB0F-4D42-AEFD-EE04A6973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358BB-B402-1440-A79D-BC1CDD0C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3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0FB3-F0DE-B543-85F6-30E818A1E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12718-A2AA-964F-BC16-BC4AD3DAB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51184-3299-2A47-B4E7-678E6569B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CACA4-CAE2-7241-B703-941318B0DE59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06335-EA64-034A-B272-899EEF03D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6470A-5503-9445-B5C3-08137B87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4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8A42E1-A87F-5242-8033-F00147756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A69CA-66E8-0345-B47C-BCDE14F118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0BD90-11B3-D34D-ADAC-D1109FD0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6818E-8324-CF43-B944-1A7A6FB6FA32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521DC-F675-A24C-B87D-1301BDC08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B978A-6B8E-6442-82BD-706DEB4F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9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3EC44-10F2-7E44-9F96-CA4EE7204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E0B4-CEF5-7942-BE7C-0C3026265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6795B-9D31-494F-A689-7159E75C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D9316-3A40-6F49-9924-CECEB51929C4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3508C-4DC8-9746-B3EC-F802C1265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6E048-307B-D049-8203-4BF63191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413"/>
            <a:ext cx="2743200" cy="276999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fld id="{9F0A95E9-7F37-EC4A-9EA7-223FF38CD9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5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AD6F-36E3-BC41-86EC-547902799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42581F-DA80-4041-B37F-E7A9AA703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1557C-723B-4349-9F29-857B378A9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AA97-378E-974E-AF0A-796D28199FD9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282A9-FC54-654B-AF2F-E8EF32025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0CEC3-DB93-4A4F-B29A-E893AAB5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34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52971-F658-F94C-8635-61FE28A8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779E3-F61E-4844-A4D5-3832F5AEE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BAA92-80EB-9E4A-B3CB-9205425B6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BBA33-CF22-BF44-96FB-F653EB0E1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C28A2-510F-E040-9FC8-84BF7FC0269E}" type="datetime1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EFD60-F8FF-0643-B3DD-90019253B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9FBBB-4603-144E-A157-82685F4F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55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D48D-694C-834A-A5C8-6E1B3CA8E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4253B-280F-A34D-BE22-7140DD48D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222A6-48B2-F440-AA3F-F754013EE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5FCAF-461B-0C48-A5C4-4A81902642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3E59B5-34CB-944F-BA93-7A3C0E81E8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08FDF1-1A21-694C-9148-D0DA768F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6E82-83D0-B140-9C65-41A30591D5F4}" type="datetime1">
              <a:rPr lang="en-US" smtClean="0"/>
              <a:t>10/29/20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408110-16F2-874F-952C-53C5A54D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66326E-F31D-6541-B22B-66BED04C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4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F16EB-31D5-FE4D-AB64-C73680B2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D2D5C8-B056-7940-9937-76F2CDE4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CD408-8217-574B-9961-43F5C6C5E1EA}" type="datetime1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F25E-8C8D-AD41-B07A-C6EC21E9D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FA481-6FE5-1143-8F69-877CBD3C3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59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064E39-2A95-8141-8A04-0C7DC877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D0A40-FCA2-1243-B110-B802E7AD3868}" type="datetime1">
              <a:rPr lang="en-US" smtClean="0"/>
              <a:t>10/29/20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57ABD-D5E0-DC42-825E-D17B2A6E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BEB8F-F95A-344D-95CF-5000B03A7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50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8CC10-F767-024B-8E46-AB94A29B6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0AB2C-B58D-D844-A83E-69B2D29A7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DF783-6D7A-8242-86C3-D61A1DB13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48E55-1A25-9D40-8268-A50CBDC8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33ADB-3BED-7243-B734-984E6BDAB873}" type="datetime1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0CA66-2CD0-764C-8ACB-D5621396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04B3-A890-154E-87C1-BA66AAEFA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8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52C73-4CA5-6043-8B3A-E0B80EE50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514FD-29AB-2A45-B50D-F8428F1B2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10F7B-358D-624F-BCE1-C47BCD4E8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E8E2E-1216-7641-9BA3-6FB72B203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390A2-3306-F54D-AD63-21340865167F}" type="datetime1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24FE8-3D6F-E849-A65A-1E1D40EF8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254D-8C2D-E84D-B007-81E2A2853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5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EF50C-5916-F745-909B-946171D1C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1147C-09CC-6946-BBF6-7B0596744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703D7-CD61-7F41-8099-19D38C3A8F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73CE0-9843-FF45-B5AD-904FCCDFCE5B}" type="datetime1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D0DCF-D6C5-D743-BADE-58BE0EC9E3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58B4E-E1F6-1C4F-8356-4436EBF47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08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93357" y="662869"/>
            <a:ext cx="10668000" cy="2387600"/>
          </a:xfrm>
        </p:spPr>
        <p:txBody>
          <a:bodyPr>
            <a:noAutofit/>
          </a:bodyPr>
          <a:lstStyle/>
          <a:p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Harmonia: Near-Linear Scalability for Replicated</a:t>
            </a:r>
            <a:r>
              <a:rPr lang="zh-CN" altLang="en-US" sz="32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Storage</a:t>
            </a:r>
            <a:b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3200" dirty="0">
                <a:latin typeface="Helvetica Neue" charset="0"/>
                <a:ea typeface="Helvetica Neue" charset="0"/>
                <a:cs typeface="Helvetica Neue" charset="0"/>
              </a:rPr>
              <a:t> with In-Network Conflict Detection </a:t>
            </a:r>
          </a:p>
        </p:txBody>
      </p:sp>
      <p:sp>
        <p:nvSpPr>
          <p:cNvPr id="20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Hang</a:t>
            </a:r>
            <a:r>
              <a:rPr lang="zh-CN" altLang="en-US" sz="28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Zhu</a:t>
            </a:r>
          </a:p>
          <a:p>
            <a:r>
              <a:rPr lang="en-US" altLang="zh-CN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Zhihao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Bai, </a:t>
            </a:r>
            <a:r>
              <a:rPr lang="en-US" altLang="zh-CN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Jialin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Li, Ellis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Michael</a:t>
            </a:r>
          </a:p>
          <a:p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Dan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R.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K.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Ports</a:t>
            </a:r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Ion </a:t>
            </a:r>
            <a:r>
              <a:rPr lang="en-US" altLang="zh-CN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Stoica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Xin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Jin</a:t>
            </a:r>
            <a:endParaRPr lang="zh-CN" altLang="en-US" dirty="0">
              <a:latin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547" y="5604250"/>
            <a:ext cx="1862469" cy="73907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981" y="5518624"/>
            <a:ext cx="1879012" cy="91032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6478B7A-D512-0942-8130-CE13168745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4516" y="5564193"/>
            <a:ext cx="1502318" cy="7390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C1D3B5-DC42-9846-B661-0D2BDD6071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7357" y="5453183"/>
            <a:ext cx="1934900" cy="86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881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2910E-70DB-B04B-8497-F5C6F5B85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i="1" dirty="0"/>
              <a:t>Insert</a:t>
            </a:r>
            <a:r>
              <a:rPr lang="zh-CN" altLang="en-US" sz="4000" dirty="0"/>
              <a:t> </a:t>
            </a:r>
            <a:r>
              <a:rPr lang="en-US" altLang="zh-CN" sz="4000" dirty="0"/>
              <a:t>into</a:t>
            </a:r>
            <a:r>
              <a:rPr lang="zh-CN" altLang="en-US" sz="4000" dirty="0"/>
              <a:t> </a:t>
            </a:r>
            <a:r>
              <a:rPr lang="en-US" altLang="zh-CN" sz="4000" dirty="0"/>
              <a:t>dirty</a:t>
            </a:r>
            <a:r>
              <a:rPr lang="zh-CN" altLang="en-US" sz="4000" dirty="0"/>
              <a:t> </a:t>
            </a:r>
            <a:r>
              <a:rPr lang="en-US" altLang="zh-CN" sz="4000" dirty="0"/>
              <a:t>set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F06313-595C-E842-9BC7-F16AD731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F79AC41F-2B62-1141-9203-24E2B7FD53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396992"/>
              </p:ext>
            </p:extLst>
          </p:nvPr>
        </p:nvGraphicFramePr>
        <p:xfrm>
          <a:off x="3289371" y="2053585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DF15FE65-DAA4-C64D-B893-72939CFE1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796094"/>
              </p:ext>
            </p:extLst>
          </p:nvPr>
        </p:nvGraphicFramePr>
        <p:xfrm>
          <a:off x="4881633" y="2053585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X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4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D16610FE-F752-3F42-9186-CAB97738E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7358179"/>
              </p:ext>
            </p:extLst>
          </p:nvPr>
        </p:nvGraphicFramePr>
        <p:xfrm>
          <a:off x="6473895" y="2053585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Q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3F504FF-D101-BF46-9A66-CF26E32788D0}"/>
              </a:ext>
            </a:extLst>
          </p:cNvPr>
          <p:cNvCxnSpPr/>
          <p:nvPr/>
        </p:nvCxnSpPr>
        <p:spPr>
          <a:xfrm flipV="1">
            <a:off x="2785085" y="3988576"/>
            <a:ext cx="5029200" cy="199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5F984CD-1D90-0D4C-9FB4-C712674FC210}"/>
              </a:ext>
            </a:extLst>
          </p:cNvPr>
          <p:cNvSpPr txBox="1"/>
          <p:nvPr/>
        </p:nvSpPr>
        <p:spPr>
          <a:xfrm>
            <a:off x="3003788" y="3600805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635287A-0484-D640-B344-5D5024BB2E40}"/>
              </a:ext>
            </a:extLst>
          </p:cNvPr>
          <p:cNvCxnSpPr/>
          <p:nvPr/>
        </p:nvCxnSpPr>
        <p:spPr>
          <a:xfrm flipV="1">
            <a:off x="4602245" y="3316943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4DE8B70-5956-5F46-A854-C83D5FBB83F1}"/>
              </a:ext>
            </a:extLst>
          </p:cNvPr>
          <p:cNvCxnSpPr/>
          <p:nvPr/>
        </p:nvCxnSpPr>
        <p:spPr>
          <a:xfrm flipV="1">
            <a:off x="4613797" y="3306085"/>
            <a:ext cx="0" cy="68580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53780184-97C3-FF49-BB9B-EAB8376ADB59}"/>
              </a:ext>
            </a:extLst>
          </p:cNvPr>
          <p:cNvSpPr txBox="1"/>
          <p:nvPr/>
        </p:nvSpPr>
        <p:spPr>
          <a:xfrm>
            <a:off x="4646016" y="3600805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5F26651-0717-B241-B411-233F9817D1A9}"/>
              </a:ext>
            </a:extLst>
          </p:cNvPr>
          <p:cNvCxnSpPr/>
          <p:nvPr/>
        </p:nvCxnSpPr>
        <p:spPr>
          <a:xfrm flipV="1">
            <a:off x="3024801" y="2945412"/>
            <a:ext cx="0" cy="1042416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344A4BE-0192-F64F-8490-C682B0692E66}"/>
              </a:ext>
            </a:extLst>
          </p:cNvPr>
          <p:cNvCxnSpPr/>
          <p:nvPr/>
        </p:nvCxnSpPr>
        <p:spPr>
          <a:xfrm flipV="1">
            <a:off x="3015345" y="2949691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BEFC84BA-3215-1A49-84B8-EF0E9B03DADC}"/>
              </a:ext>
            </a:extLst>
          </p:cNvPr>
          <p:cNvSpPr txBox="1"/>
          <p:nvPr/>
        </p:nvSpPr>
        <p:spPr>
          <a:xfrm>
            <a:off x="4103402" y="4054317"/>
            <a:ext cx="255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 Query 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=A)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E300BAA-133E-514F-A8FA-BA0F7630BB43}"/>
              </a:ext>
            </a:extLst>
          </p:cNvPr>
          <p:cNvCxnSpPr/>
          <p:nvPr/>
        </p:nvCxnSpPr>
        <p:spPr>
          <a:xfrm flipV="1">
            <a:off x="6202880" y="2614087"/>
            <a:ext cx="0" cy="137160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C1CF90B-0091-5D40-9B16-0C223F8F5B16}"/>
              </a:ext>
            </a:extLst>
          </p:cNvPr>
          <p:cNvCxnSpPr/>
          <p:nvPr/>
        </p:nvCxnSpPr>
        <p:spPr>
          <a:xfrm flipV="1">
            <a:off x="6202880" y="2623513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9617302-BC11-694E-8A12-4EC39A9ABB03}"/>
              </a:ext>
            </a:extLst>
          </p:cNvPr>
          <p:cNvSpPr txBox="1"/>
          <p:nvPr/>
        </p:nvSpPr>
        <p:spPr>
          <a:xfrm>
            <a:off x="6202793" y="3600805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CA49D02-43BA-A249-8CD2-A599D5F2E6D6}"/>
              </a:ext>
            </a:extLst>
          </p:cNvPr>
          <p:cNvGrpSpPr/>
          <p:nvPr/>
        </p:nvGrpSpPr>
        <p:grpSpPr>
          <a:xfrm>
            <a:off x="3371794" y="1599051"/>
            <a:ext cx="4162677" cy="369332"/>
            <a:chOff x="-239508" y="2328909"/>
            <a:chExt cx="4162677" cy="369332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D2CA19B-482E-954F-9B78-57CC6743119D}"/>
                </a:ext>
              </a:extLst>
            </p:cNvPr>
            <p:cNvSpPr txBox="1"/>
            <p:nvPr/>
          </p:nvSpPr>
          <p:spPr>
            <a:xfrm>
              <a:off x="-239508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F598C2F-9D0E-244D-9A94-31C49E134D92}"/>
                </a:ext>
              </a:extLst>
            </p:cNvPr>
            <p:cNvSpPr txBox="1"/>
            <p:nvPr/>
          </p:nvSpPr>
          <p:spPr>
            <a:xfrm>
              <a:off x="1352754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AAC8367-D301-714C-B265-0D8A3F846BBA}"/>
                </a:ext>
              </a:extLst>
            </p:cNvPr>
            <p:cNvSpPr txBox="1"/>
            <p:nvPr/>
          </p:nvSpPr>
          <p:spPr>
            <a:xfrm>
              <a:off x="2945016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3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ECEE2F7-204D-8148-B100-380F35C8522E}"/>
              </a:ext>
            </a:extLst>
          </p:cNvPr>
          <p:cNvSpPr txBox="1"/>
          <p:nvPr/>
        </p:nvSpPr>
        <p:spPr>
          <a:xfrm>
            <a:off x="2089542" y="4633889"/>
            <a:ext cx="7892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Index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arrays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hash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</a:t>
            </a:r>
          </a:p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Iterate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until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empty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slot</a:t>
            </a:r>
          </a:p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Store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sequence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</a:t>
            </a:r>
          </a:p>
          <a:p>
            <a:pPr marL="285750" indent="-285750" algn="l">
              <a:buFont typeface="Wingdings" pitchFamily="2" charset="2"/>
              <a:buChar char="v"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620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8" grpId="0"/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BC9D-12AC-9A4E-88B7-8682A649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i="1" dirty="0"/>
              <a:t>Remove</a:t>
            </a:r>
            <a:r>
              <a:rPr lang="zh-CN" altLang="en-US" sz="4000" dirty="0"/>
              <a:t> </a:t>
            </a:r>
            <a:r>
              <a:rPr lang="en-US" altLang="zh-CN" sz="4000" dirty="0"/>
              <a:t>from</a:t>
            </a:r>
            <a:r>
              <a:rPr lang="zh-CN" altLang="en-US" sz="4000" dirty="0"/>
              <a:t> </a:t>
            </a:r>
            <a:r>
              <a:rPr lang="en-US" altLang="zh-CN" sz="4000" dirty="0"/>
              <a:t>dirty</a:t>
            </a:r>
            <a:r>
              <a:rPr lang="zh-CN" altLang="en-US" sz="4000" dirty="0"/>
              <a:t> </a:t>
            </a:r>
            <a:r>
              <a:rPr lang="en-US" altLang="zh-CN" sz="4000" dirty="0"/>
              <a:t>set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40E493-86BF-5F4F-8C24-A0829BB79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135A88F9-8715-FA49-B5AD-D7C353B411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754399"/>
              </p:ext>
            </p:extLst>
          </p:nvPr>
        </p:nvGraphicFramePr>
        <p:xfrm>
          <a:off x="3289083" y="2053586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7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8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C8121977-CF29-1C47-8AC1-616597A7A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693185"/>
              </p:ext>
            </p:extLst>
          </p:nvPr>
        </p:nvGraphicFramePr>
        <p:xfrm>
          <a:off x="4881345" y="2053586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X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10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5171DC3D-60C2-7045-A3F1-38030DD53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613367"/>
              </p:ext>
            </p:extLst>
          </p:nvPr>
        </p:nvGraphicFramePr>
        <p:xfrm>
          <a:off x="6473607" y="2053586"/>
          <a:ext cx="1188720" cy="1463040"/>
        </p:xfrm>
        <a:graphic>
          <a:graphicData uri="http://schemas.openxmlformats.org/drawingml/2006/table">
            <a:tbl>
              <a:tblPr firstRow="1" bandRow="1"/>
              <a:tblGrid>
                <a:gridCol w="594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Q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A980DA3-61A8-F44A-8899-C1A1CA0403F9}"/>
              </a:ext>
            </a:extLst>
          </p:cNvPr>
          <p:cNvCxnSpPr/>
          <p:nvPr/>
        </p:nvCxnSpPr>
        <p:spPr>
          <a:xfrm flipV="1">
            <a:off x="2784797" y="3988577"/>
            <a:ext cx="5029200" cy="199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98A1F4E-B2D2-4D4F-93CF-F2DDC58C0276}"/>
              </a:ext>
            </a:extLst>
          </p:cNvPr>
          <p:cNvSpPr txBox="1"/>
          <p:nvPr/>
        </p:nvSpPr>
        <p:spPr>
          <a:xfrm>
            <a:off x="3003500" y="3600806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7F50BD0-D731-8C49-A58A-2720DD0AAC48}"/>
              </a:ext>
            </a:extLst>
          </p:cNvPr>
          <p:cNvCxnSpPr/>
          <p:nvPr/>
        </p:nvCxnSpPr>
        <p:spPr>
          <a:xfrm flipV="1">
            <a:off x="4601957" y="3316944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8C51B4A-C66C-6B4E-A312-DEF96044BC0A}"/>
              </a:ext>
            </a:extLst>
          </p:cNvPr>
          <p:cNvCxnSpPr/>
          <p:nvPr/>
        </p:nvCxnSpPr>
        <p:spPr>
          <a:xfrm flipV="1">
            <a:off x="4613509" y="3306086"/>
            <a:ext cx="0" cy="68580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E54E381-437B-1F4C-A0F7-9B72783511FA}"/>
              </a:ext>
            </a:extLst>
          </p:cNvPr>
          <p:cNvSpPr txBox="1"/>
          <p:nvPr/>
        </p:nvSpPr>
        <p:spPr>
          <a:xfrm>
            <a:off x="4645728" y="3600806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F6B6A12-AAC0-F445-89B7-DEDA9E818F6B}"/>
              </a:ext>
            </a:extLst>
          </p:cNvPr>
          <p:cNvCxnSpPr/>
          <p:nvPr/>
        </p:nvCxnSpPr>
        <p:spPr>
          <a:xfrm flipV="1">
            <a:off x="3024513" y="2945413"/>
            <a:ext cx="0" cy="1042416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5D7FD0D-B4A0-504C-ACCF-242AFA2BB35A}"/>
              </a:ext>
            </a:extLst>
          </p:cNvPr>
          <p:cNvCxnSpPr/>
          <p:nvPr/>
        </p:nvCxnSpPr>
        <p:spPr>
          <a:xfrm flipV="1">
            <a:off x="3015057" y="2949692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BF551F1B-6C91-5147-AA8D-7E1FCFA23420}"/>
              </a:ext>
            </a:extLst>
          </p:cNvPr>
          <p:cNvSpPr txBox="1"/>
          <p:nvPr/>
        </p:nvSpPr>
        <p:spPr>
          <a:xfrm>
            <a:off x="3504445" y="4054318"/>
            <a:ext cx="3836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 Completion 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=A, 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seq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=6)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0220FAC-822B-7D4F-960F-6BEA954599AB}"/>
              </a:ext>
            </a:extLst>
          </p:cNvPr>
          <p:cNvGrpSpPr/>
          <p:nvPr/>
        </p:nvGrpSpPr>
        <p:grpSpPr>
          <a:xfrm>
            <a:off x="3371506" y="1599052"/>
            <a:ext cx="4162677" cy="369332"/>
            <a:chOff x="-239508" y="2328909"/>
            <a:chExt cx="4162677" cy="369332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701C70A-1DAC-6545-8C1A-5CE1C4DC46C5}"/>
                </a:ext>
              </a:extLst>
            </p:cNvPr>
            <p:cNvSpPr txBox="1"/>
            <p:nvPr/>
          </p:nvSpPr>
          <p:spPr>
            <a:xfrm>
              <a:off x="-239508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1E1DA23-D6A8-4B49-8430-8833407322C8}"/>
                </a:ext>
              </a:extLst>
            </p:cNvPr>
            <p:cNvSpPr txBox="1"/>
            <p:nvPr/>
          </p:nvSpPr>
          <p:spPr>
            <a:xfrm>
              <a:off x="1352754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2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3A1F4DA-A279-4E4C-8E51-A6A35360B777}"/>
                </a:ext>
              </a:extLst>
            </p:cNvPr>
            <p:cNvSpPr txBox="1"/>
            <p:nvPr/>
          </p:nvSpPr>
          <p:spPr>
            <a:xfrm>
              <a:off x="2945016" y="2328909"/>
              <a:ext cx="978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</a:rPr>
                <a:t>Stage 3</a:t>
              </a:r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5573F560-DD52-FA4F-899D-9868E41515BA}"/>
              </a:ext>
            </a:extLst>
          </p:cNvPr>
          <p:cNvCxnSpPr/>
          <p:nvPr/>
        </p:nvCxnSpPr>
        <p:spPr>
          <a:xfrm flipV="1">
            <a:off x="6202592" y="2625139"/>
            <a:ext cx="0" cy="137160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4F68B40-8259-994F-A4D9-E1349A7582B0}"/>
              </a:ext>
            </a:extLst>
          </p:cNvPr>
          <p:cNvCxnSpPr/>
          <p:nvPr/>
        </p:nvCxnSpPr>
        <p:spPr>
          <a:xfrm flipV="1">
            <a:off x="6202592" y="2634565"/>
            <a:ext cx="274320" cy="291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headEnd type="none" w="med" len="med"/>
            <a:tailEnd type="arrow" w="med" len="lg"/>
          </a:ln>
          <a:effectLst/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CC97D6F-B9A6-E54E-9715-6CA74A66AC0A}"/>
              </a:ext>
            </a:extLst>
          </p:cNvPr>
          <p:cNvSpPr txBox="1"/>
          <p:nvPr/>
        </p:nvSpPr>
        <p:spPr>
          <a:xfrm>
            <a:off x="6202505" y="3611857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en-US" baseline="-25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(A)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D0269B-6EA7-9842-A1CA-700F9D7CE234}"/>
              </a:ext>
            </a:extLst>
          </p:cNvPr>
          <p:cNvSpPr txBox="1"/>
          <p:nvPr/>
        </p:nvSpPr>
        <p:spPr>
          <a:xfrm>
            <a:off x="1920291" y="4905739"/>
            <a:ext cx="7110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Iterate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multiple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Remove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sequence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63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09B9-A982-FB48-8B14-483928A9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700" dirty="0"/>
              <a:t>How</a:t>
            </a:r>
            <a:r>
              <a:rPr lang="zh-CN" altLang="en-US" sz="3700" dirty="0"/>
              <a:t> </a:t>
            </a:r>
            <a:r>
              <a:rPr lang="en-US" altLang="zh-CN" sz="3700" dirty="0"/>
              <a:t>to</a:t>
            </a:r>
            <a:r>
              <a:rPr lang="zh-CN" altLang="en-US" sz="3700" dirty="0"/>
              <a:t> </a:t>
            </a:r>
            <a:r>
              <a:rPr lang="en-US" altLang="zh-CN" sz="3700" dirty="0"/>
              <a:t>build</a:t>
            </a:r>
            <a:r>
              <a:rPr lang="zh-CN" altLang="en-US" sz="3700" dirty="0"/>
              <a:t> </a:t>
            </a:r>
            <a:r>
              <a:rPr lang="en-US" altLang="zh-CN" sz="3700" dirty="0"/>
              <a:t>a</a:t>
            </a:r>
            <a:r>
              <a:rPr lang="zh-CN" altLang="en-US" sz="3700" dirty="0"/>
              <a:t> </a:t>
            </a:r>
            <a:r>
              <a:rPr lang="en-US" altLang="zh-CN" sz="3700" dirty="0"/>
              <a:t>strongly</a:t>
            </a:r>
            <a:r>
              <a:rPr lang="zh-CN" altLang="en-US" sz="3700" dirty="0"/>
              <a:t> </a:t>
            </a:r>
            <a:r>
              <a:rPr lang="en-US" altLang="zh-CN" sz="3700" dirty="0"/>
              <a:t>consistent</a:t>
            </a:r>
            <a:r>
              <a:rPr lang="zh-CN" altLang="en-US" sz="3700" dirty="0"/>
              <a:t> </a:t>
            </a:r>
            <a:br>
              <a:rPr lang="en-US" altLang="zh-CN" sz="3700" dirty="0"/>
            </a:br>
            <a:r>
              <a:rPr lang="en-US" altLang="zh-CN" sz="3700" dirty="0"/>
              <a:t>replicated</a:t>
            </a:r>
            <a:r>
              <a:rPr lang="zh-CN" altLang="en-US" sz="3700" dirty="0"/>
              <a:t> </a:t>
            </a:r>
            <a:r>
              <a:rPr lang="en-US" altLang="zh-CN" sz="3700" dirty="0"/>
              <a:t>system</a:t>
            </a:r>
            <a:r>
              <a:rPr lang="zh-CN" altLang="en-US" sz="3700" dirty="0"/>
              <a:t> </a:t>
            </a:r>
            <a:r>
              <a:rPr lang="en-US" altLang="zh-CN" sz="3700" dirty="0"/>
              <a:t>with</a:t>
            </a:r>
            <a:r>
              <a:rPr lang="zh-CN" altLang="en-US" sz="3700" dirty="0"/>
              <a:t> </a:t>
            </a:r>
            <a:r>
              <a:rPr lang="en-US" altLang="zh-CN" sz="3700" dirty="0"/>
              <a:t>near-linear</a:t>
            </a:r>
            <a:r>
              <a:rPr lang="zh-CN" altLang="en-US" sz="3700" dirty="0"/>
              <a:t> </a:t>
            </a:r>
            <a:r>
              <a:rPr lang="en-US" altLang="zh-CN" sz="3700" dirty="0"/>
              <a:t>scalability?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4026-B93C-F243-B375-4C5C98D2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07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maintain</a:t>
            </a:r>
            <a:r>
              <a:rPr lang="zh-CN" altLang="en-US" sz="3000" dirty="0"/>
              <a:t> </a:t>
            </a:r>
            <a:r>
              <a:rPr lang="en-US" altLang="zh-CN" sz="3000" dirty="0"/>
              <a:t>the</a:t>
            </a:r>
            <a:r>
              <a:rPr lang="zh-CN" altLang="en-US" sz="3000" dirty="0"/>
              <a:t> </a:t>
            </a:r>
            <a:r>
              <a:rPr lang="en-US" altLang="zh-CN" sz="3000" dirty="0"/>
              <a:t>dirty</a:t>
            </a:r>
            <a:r>
              <a:rPr lang="zh-CN" altLang="en-US" sz="3000" dirty="0"/>
              <a:t> </a:t>
            </a:r>
            <a:r>
              <a:rPr lang="en-US" altLang="zh-CN" sz="3000" dirty="0"/>
              <a:t>set</a:t>
            </a:r>
            <a:r>
              <a:rPr lang="zh-CN" altLang="en-US" sz="3000" dirty="0"/>
              <a:t> </a:t>
            </a:r>
            <a:r>
              <a:rPr lang="en-US" altLang="zh-CN" sz="3000" dirty="0"/>
              <a:t>in</a:t>
            </a:r>
            <a:r>
              <a:rPr lang="zh-CN" altLang="en-US" sz="3000" dirty="0"/>
              <a:t> </a:t>
            </a:r>
            <a:r>
              <a:rPr lang="en-US" altLang="zh-CN" sz="3000" dirty="0"/>
              <a:t>network?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How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to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achieve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near-linear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scalability?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guarantee</a:t>
            </a:r>
            <a:r>
              <a:rPr lang="zh-CN" altLang="en-US" sz="3000" dirty="0"/>
              <a:t> </a:t>
            </a:r>
            <a:r>
              <a:rPr lang="en-US" altLang="zh-CN" sz="3000" dirty="0"/>
              <a:t>consistency?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handle</a:t>
            </a:r>
            <a:r>
              <a:rPr lang="zh-CN" altLang="en-US" sz="3000" dirty="0"/>
              <a:t> </a:t>
            </a:r>
            <a:r>
              <a:rPr lang="en-US" altLang="zh-CN" sz="3000" dirty="0"/>
              <a:t>failures?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C9E90-605D-764D-BF30-F89EF494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19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39377-5DC0-DE4C-8383-5A350196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Handling</a:t>
            </a:r>
            <a:r>
              <a:rPr lang="zh-CN" altLang="en-US" sz="4000" dirty="0"/>
              <a:t> </a:t>
            </a:r>
            <a:r>
              <a:rPr lang="en-US" altLang="zh-CN" sz="4000" i="1" dirty="0"/>
              <a:t>write</a:t>
            </a:r>
            <a:endParaRPr lang="en-US" sz="4000" i="1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567BD7AD-8013-3B4F-8403-89CF84E0BC80}"/>
              </a:ext>
            </a:extLst>
          </p:cNvPr>
          <p:cNvSpPr/>
          <p:nvPr/>
        </p:nvSpPr>
        <p:spPr>
          <a:xfrm>
            <a:off x="2232239" y="2849237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48C72EE-0B98-C74A-BC94-D9A4DE205530}"/>
              </a:ext>
            </a:extLst>
          </p:cNvPr>
          <p:cNvCxnSpPr/>
          <p:nvPr/>
        </p:nvCxnSpPr>
        <p:spPr>
          <a:xfrm>
            <a:off x="3438047" y="3077837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5E75540-9D08-CC41-A5B8-4CFF53B81A06}"/>
              </a:ext>
            </a:extLst>
          </p:cNvPr>
          <p:cNvSpPr txBox="1"/>
          <p:nvPr/>
        </p:nvSpPr>
        <p:spPr>
          <a:xfrm>
            <a:off x="3674288" y="2701744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91C1A44-AD8F-3B4B-840B-11DCF6FAA693}"/>
              </a:ext>
            </a:extLst>
          </p:cNvPr>
          <p:cNvSpPr txBox="1"/>
          <p:nvPr/>
        </p:nvSpPr>
        <p:spPr>
          <a:xfrm>
            <a:off x="2389318" y="4001575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3FC6B55-2B97-5145-A7DB-31681B28493D}"/>
              </a:ext>
            </a:extLst>
          </p:cNvPr>
          <p:cNvSpPr txBox="1"/>
          <p:nvPr/>
        </p:nvSpPr>
        <p:spPr>
          <a:xfrm>
            <a:off x="7351942" y="4001575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  <a:endParaRPr lang="en-US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1DA865-4318-A148-A7A7-E2DE9F222097}"/>
              </a:ext>
            </a:extLst>
          </p:cNvPr>
          <p:cNvGrpSpPr/>
          <p:nvPr/>
        </p:nvGrpSpPr>
        <p:grpSpPr>
          <a:xfrm>
            <a:off x="7542442" y="2116717"/>
            <a:ext cx="1754047" cy="1833386"/>
            <a:chOff x="7778276" y="1955897"/>
            <a:chExt cx="1754047" cy="1833386"/>
          </a:xfrm>
        </p:grpSpPr>
        <p:sp>
          <p:nvSpPr>
            <p:cNvPr id="48" name="Can 47">
              <a:extLst>
                <a:ext uri="{FF2B5EF4-FFF2-40B4-BE49-F238E27FC236}">
                  <a16:creationId xmlns:a16="http://schemas.microsoft.com/office/drawing/2014/main" id="{CB585901-0A1F-164C-90A3-421476EADBE3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49" name="Can 48">
              <a:extLst>
                <a:ext uri="{FF2B5EF4-FFF2-40B4-BE49-F238E27FC236}">
                  <a16:creationId xmlns:a16="http://schemas.microsoft.com/office/drawing/2014/main" id="{BAEFE12E-7099-0D47-88A0-CD92900D9AC0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0" name="Can 49">
              <a:extLst>
                <a:ext uri="{FF2B5EF4-FFF2-40B4-BE49-F238E27FC236}">
                  <a16:creationId xmlns:a16="http://schemas.microsoft.com/office/drawing/2014/main" id="{F31F9E3B-49DD-C84E-B59B-370149A738D9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4848A-74AB-144A-BEBB-C596828B070E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2AC5D63-0BD3-854A-A37D-3E0F432CD00E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5BB2B17-BE76-C842-95C0-D8A9D461F2ED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8ECB99CD-3014-E645-AB78-9D64D1BC33B4}"/>
              </a:ext>
            </a:extLst>
          </p:cNvPr>
          <p:cNvSpPr txBox="1"/>
          <p:nvPr/>
        </p:nvSpPr>
        <p:spPr>
          <a:xfrm>
            <a:off x="2181282" y="2193273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=A)</a:t>
            </a:r>
          </a:p>
        </p:txBody>
      </p:sp>
      <p:sp>
        <p:nvSpPr>
          <p:cNvPr id="81" name="圆角矩形 24">
            <a:extLst>
              <a:ext uri="{FF2B5EF4-FFF2-40B4-BE49-F238E27FC236}">
                <a16:creationId xmlns:a16="http://schemas.microsoft.com/office/drawing/2014/main" id="{840AA469-6637-4244-89F6-5702E097836C}"/>
              </a:ext>
            </a:extLst>
          </p:cNvPr>
          <p:cNvSpPr/>
          <p:nvPr/>
        </p:nvSpPr>
        <p:spPr>
          <a:xfrm>
            <a:off x="4392222" y="1955173"/>
            <a:ext cx="2103120" cy="2046402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FBD19D4-52EB-8543-8672-489974E05DBD}"/>
              </a:ext>
            </a:extLst>
          </p:cNvPr>
          <p:cNvSpPr txBox="1"/>
          <p:nvPr/>
        </p:nvSpPr>
        <p:spPr>
          <a:xfrm>
            <a:off x="4429337" y="4053047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35113E87-9B20-404E-99F8-CA3EB632A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310690"/>
              </p:ext>
            </p:extLst>
          </p:nvPr>
        </p:nvGraphicFramePr>
        <p:xfrm>
          <a:off x="4597962" y="2301321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4" name="TextBox 83">
            <a:extLst>
              <a:ext uri="{FF2B5EF4-FFF2-40B4-BE49-F238E27FC236}">
                <a16:creationId xmlns:a16="http://schemas.microsoft.com/office/drawing/2014/main" id="{A9E8ABFA-8A25-2A47-9017-639A18947381}"/>
              </a:ext>
            </a:extLst>
          </p:cNvPr>
          <p:cNvSpPr txBox="1"/>
          <p:nvPr/>
        </p:nvSpPr>
        <p:spPr>
          <a:xfrm>
            <a:off x="4786342" y="1931989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EC396D-EA00-5743-AD14-3E5EE03C6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3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39377-5DC0-DE4C-8383-5A350196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Handling</a:t>
            </a:r>
            <a:r>
              <a:rPr lang="zh-CN" altLang="en-US" sz="4000" dirty="0"/>
              <a:t> </a:t>
            </a:r>
            <a:r>
              <a:rPr lang="en-US" altLang="zh-CN" sz="4000" i="1" dirty="0"/>
              <a:t>write</a:t>
            </a:r>
            <a:endParaRPr lang="en-US" sz="4000" i="1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567BD7AD-8013-3B4F-8403-89CF84E0BC80}"/>
              </a:ext>
            </a:extLst>
          </p:cNvPr>
          <p:cNvSpPr/>
          <p:nvPr/>
        </p:nvSpPr>
        <p:spPr>
          <a:xfrm>
            <a:off x="2232239" y="2887870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圆角矩形 24">
            <a:extLst>
              <a:ext uri="{FF2B5EF4-FFF2-40B4-BE49-F238E27FC236}">
                <a16:creationId xmlns:a16="http://schemas.microsoft.com/office/drawing/2014/main" id="{251A9FCD-575F-594F-ADB7-0C529697DF16}"/>
              </a:ext>
            </a:extLst>
          </p:cNvPr>
          <p:cNvSpPr/>
          <p:nvPr/>
        </p:nvSpPr>
        <p:spPr>
          <a:xfrm>
            <a:off x="4399277" y="1967735"/>
            <a:ext cx="2103120" cy="2021002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48C72EE-0B98-C74A-BC94-D9A4DE205530}"/>
              </a:ext>
            </a:extLst>
          </p:cNvPr>
          <p:cNvCxnSpPr/>
          <p:nvPr/>
        </p:nvCxnSpPr>
        <p:spPr>
          <a:xfrm>
            <a:off x="3438047" y="3116470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5E75540-9D08-CC41-A5B8-4CFF53B81A06}"/>
              </a:ext>
            </a:extLst>
          </p:cNvPr>
          <p:cNvSpPr txBox="1"/>
          <p:nvPr/>
        </p:nvSpPr>
        <p:spPr>
          <a:xfrm>
            <a:off x="3674288" y="2740377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84693E33-CF05-BF46-9435-2EF248F5D5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941975"/>
              </p:ext>
            </p:extLst>
          </p:nvPr>
        </p:nvGraphicFramePr>
        <p:xfrm>
          <a:off x="4598433" y="2335196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091C1A44-AD8F-3B4B-840B-11DCF6FAA693}"/>
              </a:ext>
            </a:extLst>
          </p:cNvPr>
          <p:cNvSpPr txBox="1"/>
          <p:nvPr/>
        </p:nvSpPr>
        <p:spPr>
          <a:xfrm>
            <a:off x="2389318" y="4040208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3FC6B55-2B97-5145-A7DB-31681B28493D}"/>
              </a:ext>
            </a:extLst>
          </p:cNvPr>
          <p:cNvSpPr txBox="1"/>
          <p:nvPr/>
        </p:nvSpPr>
        <p:spPr>
          <a:xfrm>
            <a:off x="7351942" y="4040208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  <a:endParaRPr lang="en-US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71DA865-4318-A148-A7A7-E2DE9F222097}"/>
              </a:ext>
            </a:extLst>
          </p:cNvPr>
          <p:cNvGrpSpPr/>
          <p:nvPr/>
        </p:nvGrpSpPr>
        <p:grpSpPr>
          <a:xfrm>
            <a:off x="7542442" y="2155350"/>
            <a:ext cx="1754047" cy="1833386"/>
            <a:chOff x="7778276" y="1955897"/>
            <a:chExt cx="1754047" cy="1833386"/>
          </a:xfrm>
        </p:grpSpPr>
        <p:sp>
          <p:nvSpPr>
            <p:cNvPr id="48" name="Can 47">
              <a:extLst>
                <a:ext uri="{FF2B5EF4-FFF2-40B4-BE49-F238E27FC236}">
                  <a16:creationId xmlns:a16="http://schemas.microsoft.com/office/drawing/2014/main" id="{CB585901-0A1F-164C-90A3-421476EADBE3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49" name="Can 48">
              <a:extLst>
                <a:ext uri="{FF2B5EF4-FFF2-40B4-BE49-F238E27FC236}">
                  <a16:creationId xmlns:a16="http://schemas.microsoft.com/office/drawing/2014/main" id="{BAEFE12E-7099-0D47-88A0-CD92900D9AC0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0" name="Can 49">
              <a:extLst>
                <a:ext uri="{FF2B5EF4-FFF2-40B4-BE49-F238E27FC236}">
                  <a16:creationId xmlns:a16="http://schemas.microsoft.com/office/drawing/2014/main" id="{F31F9E3B-49DD-C84E-B59B-370149A738D9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B54848A-74AB-144A-BEBB-C596828B070E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2AC5D63-0BD3-854A-A37D-3E0F432CD00E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5BB2B17-BE76-C842-95C0-D8A9D461F2ED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470472A-BC58-5545-8933-4D79B8217DF7}"/>
              </a:ext>
            </a:extLst>
          </p:cNvPr>
          <p:cNvCxnSpPr/>
          <p:nvPr/>
        </p:nvCxnSpPr>
        <p:spPr>
          <a:xfrm flipV="1">
            <a:off x="6659099" y="2459342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8A9E8480-EB8A-274D-AC2A-0D75F511061F}"/>
              </a:ext>
            </a:extLst>
          </p:cNvPr>
          <p:cNvSpPr txBox="1"/>
          <p:nvPr/>
        </p:nvSpPr>
        <p:spPr>
          <a:xfrm>
            <a:off x="6720938" y="2474730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ECB99CD-3014-E645-AB78-9D64D1BC33B4}"/>
              </a:ext>
            </a:extLst>
          </p:cNvPr>
          <p:cNvSpPr txBox="1"/>
          <p:nvPr/>
        </p:nvSpPr>
        <p:spPr>
          <a:xfrm>
            <a:off x="2181282" y="2231906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120BA4-038B-FE4E-9282-155A07CAAEFE}"/>
              </a:ext>
            </a:extLst>
          </p:cNvPr>
          <p:cNvSpPr txBox="1"/>
          <p:nvPr/>
        </p:nvSpPr>
        <p:spPr>
          <a:xfrm>
            <a:off x="4436392" y="4040208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8033AA3-41FB-EB4D-B1B4-F58EF9B58F24}"/>
              </a:ext>
            </a:extLst>
          </p:cNvPr>
          <p:cNvSpPr txBox="1"/>
          <p:nvPr/>
        </p:nvSpPr>
        <p:spPr>
          <a:xfrm>
            <a:off x="4793398" y="1942334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B4BEEB-71AA-F946-B559-17BB2CEB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14</a:t>
            </a:fld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24FECC-62E3-EF43-ABFE-6668685D4C8D}"/>
              </a:ext>
            </a:extLst>
          </p:cNvPr>
          <p:cNvSpPr txBox="1"/>
          <p:nvPr/>
        </p:nvSpPr>
        <p:spPr>
          <a:xfrm>
            <a:off x="2391775" y="4917779"/>
            <a:ext cx="7110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object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into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dirty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</a:t>
            </a:r>
          </a:p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request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primary</a:t>
            </a:r>
          </a:p>
        </p:txBody>
      </p:sp>
    </p:spTree>
    <p:extLst>
      <p:ext uri="{BB962C8B-B14F-4D97-AF65-F5344CB8AC3E}">
        <p14:creationId xmlns:p14="http://schemas.microsoft.com/office/powerpoint/2010/main" val="256645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C44C0-62FD-8643-A205-682FCE72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Handling</a:t>
            </a:r>
            <a:r>
              <a:rPr lang="zh-CN" altLang="en-US" sz="4000" dirty="0"/>
              <a:t> </a:t>
            </a:r>
            <a:r>
              <a:rPr lang="en-US" altLang="zh-CN" sz="4000" i="1" dirty="0"/>
              <a:t>write-completion</a:t>
            </a:r>
            <a:endParaRPr lang="en-US" sz="4000" i="1" dirty="0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1F1F9874-C2D2-DF41-BA3A-4C01A0D00A5A}"/>
              </a:ext>
            </a:extLst>
          </p:cNvPr>
          <p:cNvSpPr/>
          <p:nvPr/>
        </p:nvSpPr>
        <p:spPr>
          <a:xfrm>
            <a:off x="2267855" y="2882933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圆角矩形 24">
            <a:extLst>
              <a:ext uri="{FF2B5EF4-FFF2-40B4-BE49-F238E27FC236}">
                <a16:creationId xmlns:a16="http://schemas.microsoft.com/office/drawing/2014/main" id="{720AF62B-3DBC-5640-8550-FA6F35F85C48}"/>
              </a:ext>
            </a:extLst>
          </p:cNvPr>
          <p:cNvSpPr/>
          <p:nvPr/>
        </p:nvSpPr>
        <p:spPr>
          <a:xfrm>
            <a:off x="4434893" y="1950401"/>
            <a:ext cx="2103120" cy="2033398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23E11CB-0F89-9345-9494-4FD6A571A814}"/>
              </a:ext>
            </a:extLst>
          </p:cNvPr>
          <p:cNvSpPr txBox="1"/>
          <p:nvPr/>
        </p:nvSpPr>
        <p:spPr>
          <a:xfrm>
            <a:off x="2424934" y="4035271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0B535D-9E2A-5A42-ABEB-051AF33DB7A2}"/>
              </a:ext>
            </a:extLst>
          </p:cNvPr>
          <p:cNvSpPr txBox="1"/>
          <p:nvPr/>
        </p:nvSpPr>
        <p:spPr>
          <a:xfrm>
            <a:off x="7387558" y="4035271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  <a:endParaRPr lang="en-US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6CD92B4-1EA0-5F4F-BDA1-58FE44AD6CD3}"/>
              </a:ext>
            </a:extLst>
          </p:cNvPr>
          <p:cNvGrpSpPr/>
          <p:nvPr/>
        </p:nvGrpSpPr>
        <p:grpSpPr>
          <a:xfrm>
            <a:off x="7578058" y="2150413"/>
            <a:ext cx="1754047" cy="1833386"/>
            <a:chOff x="7778276" y="1955897"/>
            <a:chExt cx="1754047" cy="1833386"/>
          </a:xfrm>
        </p:grpSpPr>
        <p:sp>
          <p:nvSpPr>
            <p:cNvPr id="67" name="Can 66">
              <a:extLst>
                <a:ext uri="{FF2B5EF4-FFF2-40B4-BE49-F238E27FC236}">
                  <a16:creationId xmlns:a16="http://schemas.microsoft.com/office/drawing/2014/main" id="{38DE8B60-F774-504E-8E49-99AFA3B498BE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68" name="Can 67">
              <a:extLst>
                <a:ext uri="{FF2B5EF4-FFF2-40B4-BE49-F238E27FC236}">
                  <a16:creationId xmlns:a16="http://schemas.microsoft.com/office/drawing/2014/main" id="{CAA006A1-58A3-CB41-B2FD-2C1694FBAEA5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CC35C797-BAFD-C149-97D6-899798ED14EC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C3AE178-F45F-294F-842F-F60C378FB749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47901C9-1B02-884E-A98F-B689191A6404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CCF7BF-F629-1646-BD07-4BDDA16AD471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98DE688-5438-B741-BF68-F3B99AB98A92}"/>
              </a:ext>
            </a:extLst>
          </p:cNvPr>
          <p:cNvCxnSpPr/>
          <p:nvPr/>
        </p:nvCxnSpPr>
        <p:spPr>
          <a:xfrm flipV="1">
            <a:off x="6694715" y="2454405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lg"/>
          </a:ln>
          <a:effectLst/>
        </p:spPr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5BE1D79B-E67F-6145-B3DF-18554DDCD235}"/>
              </a:ext>
            </a:extLst>
          </p:cNvPr>
          <p:cNvSpPr txBox="1"/>
          <p:nvPr/>
        </p:nvSpPr>
        <p:spPr>
          <a:xfrm>
            <a:off x="6756554" y="2469793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68679A2-863E-E945-9AFE-A783B33D0F1F}"/>
              </a:ext>
            </a:extLst>
          </p:cNvPr>
          <p:cNvSpPr txBox="1"/>
          <p:nvPr/>
        </p:nvSpPr>
        <p:spPr>
          <a:xfrm>
            <a:off x="4472008" y="4035271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C19B417-A0E5-4B4C-9977-04CFED2A3D70}"/>
              </a:ext>
            </a:extLst>
          </p:cNvPr>
          <p:cNvSpPr txBox="1"/>
          <p:nvPr/>
        </p:nvSpPr>
        <p:spPr>
          <a:xfrm>
            <a:off x="2193706" y="2164295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=A)</a:t>
            </a:r>
          </a:p>
        </p:txBody>
      </p:sp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465167EA-2A46-844A-BAAD-A8D300BD67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4966652"/>
              </p:ext>
            </p:extLst>
          </p:nvPr>
        </p:nvGraphicFramePr>
        <p:xfrm>
          <a:off x="4640633" y="2335586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X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4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</a:t>
                      </a:r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</a:t>
                      </a:r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454FA1E9-51D7-7442-BFB0-510060CC6D89}"/>
              </a:ext>
            </a:extLst>
          </p:cNvPr>
          <p:cNvSpPr txBox="1"/>
          <p:nvPr/>
        </p:nvSpPr>
        <p:spPr>
          <a:xfrm>
            <a:off x="4829013" y="193770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</a:t>
            </a:r>
            <a:r>
              <a:rPr lang="en-US" altLang="zh-CN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0</a:t>
            </a:r>
            <a:endParaRPr lang="en-US" b="1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C2F3FE-4404-D647-9606-BDDA4BB89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C44C0-62FD-8643-A205-682FCE72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Handling</a:t>
            </a:r>
            <a:r>
              <a:rPr lang="zh-CN" altLang="en-US" sz="4000" dirty="0"/>
              <a:t> </a:t>
            </a:r>
            <a:r>
              <a:rPr lang="en-US" altLang="zh-CN" sz="4000" i="1" dirty="0"/>
              <a:t>write-completion</a:t>
            </a:r>
            <a:endParaRPr lang="en-US" sz="4000" i="1" dirty="0"/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1F1F9874-C2D2-DF41-BA3A-4C01A0D00A5A}"/>
              </a:ext>
            </a:extLst>
          </p:cNvPr>
          <p:cNvSpPr/>
          <p:nvPr/>
        </p:nvSpPr>
        <p:spPr>
          <a:xfrm>
            <a:off x="2267854" y="2882933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圆角矩形 24">
            <a:extLst>
              <a:ext uri="{FF2B5EF4-FFF2-40B4-BE49-F238E27FC236}">
                <a16:creationId xmlns:a16="http://schemas.microsoft.com/office/drawing/2014/main" id="{720AF62B-3DBC-5640-8550-FA6F35F85C48}"/>
              </a:ext>
            </a:extLst>
          </p:cNvPr>
          <p:cNvSpPr/>
          <p:nvPr/>
        </p:nvSpPr>
        <p:spPr>
          <a:xfrm>
            <a:off x="4434892" y="1950401"/>
            <a:ext cx="2103120" cy="2033398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0D94B2A-35E4-A745-A83C-A89C334EC46C}"/>
              </a:ext>
            </a:extLst>
          </p:cNvPr>
          <p:cNvCxnSpPr/>
          <p:nvPr/>
        </p:nvCxnSpPr>
        <p:spPr>
          <a:xfrm>
            <a:off x="3473662" y="3111533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med"/>
          </a:ln>
          <a:effectLst/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B437C6F4-39F8-1D43-AD12-61433E6B5FF5}"/>
              </a:ext>
            </a:extLst>
          </p:cNvPr>
          <p:cNvSpPr txBox="1"/>
          <p:nvPr/>
        </p:nvSpPr>
        <p:spPr>
          <a:xfrm>
            <a:off x="3773403" y="2748140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23E11CB-0F89-9345-9494-4FD6A571A814}"/>
              </a:ext>
            </a:extLst>
          </p:cNvPr>
          <p:cNvSpPr txBox="1"/>
          <p:nvPr/>
        </p:nvSpPr>
        <p:spPr>
          <a:xfrm>
            <a:off x="2424933" y="4035271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0B535D-9E2A-5A42-ABEB-051AF33DB7A2}"/>
              </a:ext>
            </a:extLst>
          </p:cNvPr>
          <p:cNvSpPr txBox="1"/>
          <p:nvPr/>
        </p:nvSpPr>
        <p:spPr>
          <a:xfrm>
            <a:off x="7387557" y="4035271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  <a:endParaRPr lang="en-US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6CD92B4-1EA0-5F4F-BDA1-58FE44AD6CD3}"/>
              </a:ext>
            </a:extLst>
          </p:cNvPr>
          <p:cNvGrpSpPr/>
          <p:nvPr/>
        </p:nvGrpSpPr>
        <p:grpSpPr>
          <a:xfrm>
            <a:off x="7578057" y="2150413"/>
            <a:ext cx="1754047" cy="1833386"/>
            <a:chOff x="7778276" y="1955897"/>
            <a:chExt cx="1754047" cy="1833386"/>
          </a:xfrm>
        </p:grpSpPr>
        <p:sp>
          <p:nvSpPr>
            <p:cNvPr id="67" name="Can 66">
              <a:extLst>
                <a:ext uri="{FF2B5EF4-FFF2-40B4-BE49-F238E27FC236}">
                  <a16:creationId xmlns:a16="http://schemas.microsoft.com/office/drawing/2014/main" id="{38DE8B60-F774-504E-8E49-99AFA3B498BE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68" name="Can 67">
              <a:extLst>
                <a:ext uri="{FF2B5EF4-FFF2-40B4-BE49-F238E27FC236}">
                  <a16:creationId xmlns:a16="http://schemas.microsoft.com/office/drawing/2014/main" id="{CAA006A1-58A3-CB41-B2FD-2C1694FBAEA5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CC35C797-BAFD-C149-97D6-899798ED14EC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C3AE178-F45F-294F-842F-F60C378FB749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47901C9-1B02-884E-A98F-B689191A6404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CCF7BF-F629-1646-BD07-4BDDA16AD471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98DE688-5438-B741-BF68-F3B99AB98A92}"/>
              </a:ext>
            </a:extLst>
          </p:cNvPr>
          <p:cNvCxnSpPr/>
          <p:nvPr/>
        </p:nvCxnSpPr>
        <p:spPr>
          <a:xfrm flipV="1">
            <a:off x="6694714" y="2454405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lg"/>
          </a:ln>
          <a:effectLst/>
        </p:spPr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5BE1D79B-E67F-6145-B3DF-18554DDCD235}"/>
              </a:ext>
            </a:extLst>
          </p:cNvPr>
          <p:cNvSpPr txBox="1"/>
          <p:nvPr/>
        </p:nvSpPr>
        <p:spPr>
          <a:xfrm>
            <a:off x="6756553" y="2469793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68679A2-863E-E945-9AFE-A783B33D0F1F}"/>
              </a:ext>
            </a:extLst>
          </p:cNvPr>
          <p:cNvSpPr txBox="1"/>
          <p:nvPr/>
        </p:nvSpPr>
        <p:spPr>
          <a:xfrm>
            <a:off x="4472007" y="4035271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C19B417-A0E5-4B4C-9977-04CFED2A3D70}"/>
              </a:ext>
            </a:extLst>
          </p:cNvPr>
          <p:cNvSpPr txBox="1"/>
          <p:nvPr/>
        </p:nvSpPr>
        <p:spPr>
          <a:xfrm>
            <a:off x="2193705" y="2164295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Write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=A)</a:t>
            </a:r>
          </a:p>
        </p:txBody>
      </p:sp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465167EA-2A46-844A-BAAD-A8D300BD67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309832"/>
              </p:ext>
            </p:extLst>
          </p:nvPr>
        </p:nvGraphicFramePr>
        <p:xfrm>
          <a:off x="4640632" y="2335586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X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4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454FA1E9-51D7-7442-BFB0-510060CC6D89}"/>
              </a:ext>
            </a:extLst>
          </p:cNvPr>
          <p:cNvSpPr txBox="1"/>
          <p:nvPr/>
        </p:nvSpPr>
        <p:spPr>
          <a:xfrm>
            <a:off x="4829012" y="1937701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29FCAD-EC8F-E747-8CBD-7FC546C5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16</a:t>
            </a:fld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63A4BE-C6FA-834C-AAD5-7DE21EE0ECFD}"/>
              </a:ext>
            </a:extLst>
          </p:cNvPr>
          <p:cNvSpPr txBox="1"/>
          <p:nvPr/>
        </p:nvSpPr>
        <p:spPr>
          <a:xfrm>
            <a:off x="2391775" y="4917779"/>
            <a:ext cx="7110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Delete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entry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from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dirty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</a:t>
            </a:r>
          </a:p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Update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last-committed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point</a:t>
            </a:r>
          </a:p>
        </p:txBody>
      </p:sp>
    </p:spTree>
    <p:extLst>
      <p:ext uri="{BB962C8B-B14F-4D97-AF65-F5344CB8AC3E}">
        <p14:creationId xmlns:p14="http://schemas.microsoft.com/office/powerpoint/2010/main" val="1264424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A08CF-1473-1D44-876B-5AE29BBA4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i="1" dirty="0"/>
              <a:t>Handling</a:t>
            </a:r>
            <a:r>
              <a:rPr lang="zh-CN" altLang="en-US" sz="4000" i="1" dirty="0"/>
              <a:t> </a:t>
            </a:r>
            <a:r>
              <a:rPr lang="en-US" altLang="zh-CN" sz="4000" i="1" dirty="0"/>
              <a:t>read</a:t>
            </a:r>
            <a:r>
              <a:rPr lang="zh-CN" altLang="en-US" sz="4000" i="1" dirty="0"/>
              <a:t> </a:t>
            </a:r>
            <a:r>
              <a:rPr lang="en-US" altLang="zh-CN" sz="4000" dirty="0"/>
              <a:t>and</a:t>
            </a:r>
            <a:r>
              <a:rPr lang="zh-CN" altLang="en-US" sz="4000" i="1" dirty="0"/>
              <a:t> </a:t>
            </a:r>
            <a:r>
              <a:rPr lang="en-US" altLang="zh-CN" sz="4000" i="1" dirty="0"/>
              <a:t>reply</a:t>
            </a:r>
            <a:r>
              <a:rPr lang="zh-CN" altLang="en-US" sz="4000" i="1" dirty="0"/>
              <a:t> </a:t>
            </a:r>
            <a:r>
              <a:rPr lang="en-US" altLang="zh-CN" sz="4000" dirty="0"/>
              <a:t>on</a:t>
            </a:r>
            <a:r>
              <a:rPr lang="zh-CN" altLang="en-US" sz="4000" dirty="0"/>
              <a:t> </a:t>
            </a:r>
            <a:r>
              <a:rPr lang="en-US" altLang="zh-CN" sz="4000" dirty="0"/>
              <a:t>objects</a:t>
            </a:r>
            <a:r>
              <a:rPr lang="zh-CN" altLang="en-US" sz="4000" dirty="0"/>
              <a:t> </a:t>
            </a:r>
            <a:br>
              <a:rPr lang="en-US" altLang="zh-CN" sz="4000" dirty="0"/>
            </a:b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dirty</a:t>
            </a:r>
            <a:r>
              <a:rPr lang="zh-CN" altLang="en-US" sz="4000" dirty="0"/>
              <a:t> </a:t>
            </a:r>
            <a:r>
              <a:rPr lang="en-US" altLang="zh-CN" sz="4000" dirty="0"/>
              <a:t>set</a:t>
            </a:r>
            <a:endParaRPr lang="en-US" sz="4000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FDA0EE1-AE07-C34C-9796-26EE2102B29B}"/>
              </a:ext>
            </a:extLst>
          </p:cNvPr>
          <p:cNvSpPr/>
          <p:nvPr/>
        </p:nvSpPr>
        <p:spPr>
          <a:xfrm>
            <a:off x="2252118" y="2887775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圆角矩形 24">
            <a:extLst>
              <a:ext uri="{FF2B5EF4-FFF2-40B4-BE49-F238E27FC236}">
                <a16:creationId xmlns:a16="http://schemas.microsoft.com/office/drawing/2014/main" id="{52FE125D-FDCE-2944-80BD-8B5C36CCBB68}"/>
              </a:ext>
            </a:extLst>
          </p:cNvPr>
          <p:cNvSpPr/>
          <p:nvPr/>
        </p:nvSpPr>
        <p:spPr>
          <a:xfrm>
            <a:off x="4419156" y="1964658"/>
            <a:ext cx="2103120" cy="2023983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29938D7-414C-3E42-9FDF-BB84D875FFD1}"/>
              </a:ext>
            </a:extLst>
          </p:cNvPr>
          <p:cNvCxnSpPr/>
          <p:nvPr/>
        </p:nvCxnSpPr>
        <p:spPr>
          <a:xfrm>
            <a:off x="3457926" y="3052875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4B671C7-61B9-4E47-9E65-EA2DF61F58AC}"/>
              </a:ext>
            </a:extLst>
          </p:cNvPr>
          <p:cNvSpPr txBox="1"/>
          <p:nvPr/>
        </p:nvSpPr>
        <p:spPr>
          <a:xfrm>
            <a:off x="3709331" y="2701621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3C3349E-44CE-3049-A74B-CA2DE1735407}"/>
              </a:ext>
            </a:extLst>
          </p:cNvPr>
          <p:cNvSpPr txBox="1"/>
          <p:nvPr/>
        </p:nvSpPr>
        <p:spPr>
          <a:xfrm>
            <a:off x="2409197" y="4040113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B66AAA-4D8D-9841-AC65-6AA0E66BA440}"/>
              </a:ext>
            </a:extLst>
          </p:cNvPr>
          <p:cNvSpPr txBox="1"/>
          <p:nvPr/>
        </p:nvSpPr>
        <p:spPr>
          <a:xfrm>
            <a:off x="7371821" y="4040113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  <a:endParaRPr lang="en-US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C81DED5-6F4A-3949-9893-6AD07F680AF7}"/>
              </a:ext>
            </a:extLst>
          </p:cNvPr>
          <p:cNvGrpSpPr/>
          <p:nvPr/>
        </p:nvGrpSpPr>
        <p:grpSpPr>
          <a:xfrm>
            <a:off x="7562321" y="2155255"/>
            <a:ext cx="1754047" cy="1833386"/>
            <a:chOff x="7778276" y="1955897"/>
            <a:chExt cx="1754047" cy="1833386"/>
          </a:xfrm>
        </p:grpSpPr>
        <p:sp>
          <p:nvSpPr>
            <p:cNvPr id="56" name="Can 55">
              <a:extLst>
                <a:ext uri="{FF2B5EF4-FFF2-40B4-BE49-F238E27FC236}">
                  <a16:creationId xmlns:a16="http://schemas.microsoft.com/office/drawing/2014/main" id="{12125DD1-8B99-844A-B052-FD8A8CDA729A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7" name="Can 56">
              <a:extLst>
                <a:ext uri="{FF2B5EF4-FFF2-40B4-BE49-F238E27FC236}">
                  <a16:creationId xmlns:a16="http://schemas.microsoft.com/office/drawing/2014/main" id="{2B2680F1-2D3B-6947-856F-6D32232567BC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8" name="Can 57">
              <a:extLst>
                <a:ext uri="{FF2B5EF4-FFF2-40B4-BE49-F238E27FC236}">
                  <a16:creationId xmlns:a16="http://schemas.microsoft.com/office/drawing/2014/main" id="{C56DF1C6-C34A-C246-A6D5-C03965087E48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08CC197-AB4B-3D48-8FB8-0160659A05E1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54B05D6-A01F-5C48-9470-A8AF61ECF455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054B2E4-85C9-E44C-B2C7-696E50FADBA5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FA1D6E1-878B-694D-A929-3C936B4F7682}"/>
              </a:ext>
            </a:extLst>
          </p:cNvPr>
          <p:cNvCxnSpPr/>
          <p:nvPr/>
        </p:nvCxnSpPr>
        <p:spPr>
          <a:xfrm flipV="1">
            <a:off x="6678978" y="2383047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94E0D00-4B7A-2746-A5E9-928B7930D020}"/>
              </a:ext>
            </a:extLst>
          </p:cNvPr>
          <p:cNvSpPr txBox="1"/>
          <p:nvPr/>
        </p:nvSpPr>
        <p:spPr>
          <a:xfrm>
            <a:off x="6805098" y="2424325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DF8718-FD64-614E-A8F6-423E9086B07E}"/>
              </a:ext>
            </a:extLst>
          </p:cNvPr>
          <p:cNvSpPr txBox="1"/>
          <p:nvPr/>
        </p:nvSpPr>
        <p:spPr>
          <a:xfrm>
            <a:off x="4456271" y="4040113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FAFE5A6-ADF0-884B-9D01-BCEAC8E0AAFB}"/>
              </a:ext>
            </a:extLst>
          </p:cNvPr>
          <p:cNvCxnSpPr/>
          <p:nvPr/>
        </p:nvCxnSpPr>
        <p:spPr>
          <a:xfrm flipV="1">
            <a:off x="6720016" y="2550741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med"/>
          </a:ln>
          <a:effectLst/>
        </p:spPr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3FC81804-4E23-CC46-95D9-656C4BBCC8BD}"/>
              </a:ext>
            </a:extLst>
          </p:cNvPr>
          <p:cNvSpPr txBox="1"/>
          <p:nvPr/>
        </p:nvSpPr>
        <p:spPr>
          <a:xfrm>
            <a:off x="7038325" y="2905899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F22D4DE-29B0-7242-9DBC-0E160EADA770}"/>
              </a:ext>
            </a:extLst>
          </p:cNvPr>
          <p:cNvCxnSpPr/>
          <p:nvPr/>
        </p:nvCxnSpPr>
        <p:spPr>
          <a:xfrm>
            <a:off x="3441124" y="3239392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med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1ED645D-00C2-8148-A263-75BDD7B2E6CA}"/>
              </a:ext>
            </a:extLst>
          </p:cNvPr>
          <p:cNvSpPr txBox="1"/>
          <p:nvPr/>
        </p:nvSpPr>
        <p:spPr>
          <a:xfrm>
            <a:off x="3713044" y="3277266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4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2F7255D-6C08-7846-A035-0267A43FFEFE}"/>
              </a:ext>
            </a:extLst>
          </p:cNvPr>
          <p:cNvSpPr txBox="1"/>
          <p:nvPr/>
        </p:nvSpPr>
        <p:spPr>
          <a:xfrm>
            <a:off x="2179101" y="2231811"/>
            <a:ext cx="1205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Read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=E)</a:t>
            </a:r>
          </a:p>
        </p:txBody>
      </p:sp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9DA83460-95BA-CD46-9FFF-0A9712B73C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152804"/>
              </p:ext>
            </p:extLst>
          </p:nvPr>
        </p:nvGraphicFramePr>
        <p:xfrm>
          <a:off x="4618312" y="2335101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615F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1" name="TextBox 70">
            <a:extLst>
              <a:ext uri="{FF2B5EF4-FFF2-40B4-BE49-F238E27FC236}">
                <a16:creationId xmlns:a16="http://schemas.microsoft.com/office/drawing/2014/main" id="{38CDC516-3B51-AB4A-833E-7D431C44AAE1}"/>
              </a:ext>
            </a:extLst>
          </p:cNvPr>
          <p:cNvSpPr txBox="1"/>
          <p:nvPr/>
        </p:nvSpPr>
        <p:spPr>
          <a:xfrm>
            <a:off x="4813277" y="1942239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1A4691-0C32-B248-AC89-0F3AA8BA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17</a:t>
            </a:fld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C876D9-D76C-2B4A-A5ED-8327D1E8604F}"/>
              </a:ext>
            </a:extLst>
          </p:cNvPr>
          <p:cNvSpPr txBox="1"/>
          <p:nvPr/>
        </p:nvSpPr>
        <p:spPr>
          <a:xfrm>
            <a:off x="2391775" y="4917779"/>
            <a:ext cx="7110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request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Primary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consistency</a:t>
            </a:r>
          </a:p>
        </p:txBody>
      </p:sp>
    </p:spTree>
    <p:extLst>
      <p:ext uri="{BB962C8B-B14F-4D97-AF65-F5344CB8AC3E}">
        <p14:creationId xmlns:p14="http://schemas.microsoft.com/office/powerpoint/2010/main" val="101799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6" grpId="0"/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CC1D5-3758-144F-A131-C8B44CBB0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i="1" dirty="0"/>
              <a:t>Handling</a:t>
            </a:r>
            <a:r>
              <a:rPr lang="zh-CN" altLang="en-US" sz="4000" i="1" dirty="0"/>
              <a:t> </a:t>
            </a:r>
            <a:r>
              <a:rPr lang="en-US" altLang="zh-CN" sz="4000" i="1" dirty="0"/>
              <a:t>read</a:t>
            </a:r>
            <a:r>
              <a:rPr lang="zh-CN" altLang="en-US" sz="4000" i="1" dirty="0"/>
              <a:t> </a:t>
            </a:r>
            <a:r>
              <a:rPr lang="en-US" altLang="zh-CN" sz="4000" dirty="0"/>
              <a:t>and</a:t>
            </a:r>
            <a:r>
              <a:rPr lang="zh-CN" altLang="en-US" sz="4000" i="1" dirty="0"/>
              <a:t> </a:t>
            </a:r>
            <a:r>
              <a:rPr lang="en-US" altLang="zh-CN" sz="4000" i="1" dirty="0"/>
              <a:t>reply</a:t>
            </a:r>
            <a:r>
              <a:rPr lang="zh-CN" altLang="en-US" sz="4000" i="1" dirty="0"/>
              <a:t> </a:t>
            </a:r>
            <a:r>
              <a:rPr lang="en-US" altLang="zh-CN" sz="4000" dirty="0"/>
              <a:t>on</a:t>
            </a:r>
            <a:r>
              <a:rPr lang="zh-CN" altLang="en-US" sz="4000" dirty="0"/>
              <a:t> </a:t>
            </a:r>
            <a:r>
              <a:rPr lang="en-US" altLang="zh-CN" sz="4000" dirty="0"/>
              <a:t>objects</a:t>
            </a:r>
            <a:r>
              <a:rPr lang="zh-CN" altLang="en-US" sz="4000" dirty="0"/>
              <a:t> </a:t>
            </a:r>
            <a:br>
              <a:rPr lang="en-US" altLang="zh-CN" sz="4000"/>
            </a:br>
            <a:r>
              <a:rPr lang="en-US" altLang="zh-CN" sz="4000"/>
              <a:t>not</a:t>
            </a:r>
            <a:r>
              <a:rPr lang="zh-CN" altLang="en-US" sz="4000" dirty="0"/>
              <a:t> </a:t>
            </a:r>
            <a:r>
              <a:rPr lang="en-US" altLang="zh-CN" sz="4000" dirty="0"/>
              <a:t>in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dirty</a:t>
            </a:r>
            <a:r>
              <a:rPr lang="zh-CN" altLang="en-US" sz="4000" dirty="0"/>
              <a:t> </a:t>
            </a:r>
            <a:r>
              <a:rPr lang="en-US" altLang="zh-CN" sz="4000" dirty="0"/>
              <a:t>set</a:t>
            </a:r>
            <a:endParaRPr lang="en-US" sz="4000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94EC541-6A3A-714C-A7A7-322EBF7D9CAB}"/>
              </a:ext>
            </a:extLst>
          </p:cNvPr>
          <p:cNvSpPr/>
          <p:nvPr/>
        </p:nvSpPr>
        <p:spPr>
          <a:xfrm>
            <a:off x="2292645" y="2900574"/>
            <a:ext cx="1109998" cy="457200"/>
          </a:xfrm>
          <a:prstGeom prst="roundRect">
            <a:avLst/>
          </a:prstGeom>
          <a:solidFill>
            <a:srgbClr val="A5A5A5"/>
          </a:solidFill>
          <a:ln w="12700" cap="flat" cmpd="sng" algn="ctr">
            <a:solidFill>
              <a:srgbClr val="A5A5A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圆角矩形 24">
            <a:extLst>
              <a:ext uri="{FF2B5EF4-FFF2-40B4-BE49-F238E27FC236}">
                <a16:creationId xmlns:a16="http://schemas.microsoft.com/office/drawing/2014/main" id="{AEAA2D51-8DFD-4740-AD30-14EFD10FFC1B}"/>
              </a:ext>
            </a:extLst>
          </p:cNvPr>
          <p:cNvSpPr/>
          <p:nvPr/>
        </p:nvSpPr>
        <p:spPr>
          <a:xfrm>
            <a:off x="4459683" y="1955038"/>
            <a:ext cx="2103120" cy="2046402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D399A4C-65B5-754F-945A-7A37F783B0F2}"/>
              </a:ext>
            </a:extLst>
          </p:cNvPr>
          <p:cNvCxnSpPr/>
          <p:nvPr/>
        </p:nvCxnSpPr>
        <p:spPr>
          <a:xfrm>
            <a:off x="3498453" y="3065674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CA94C48-7629-4641-9016-350A7809A3BB}"/>
              </a:ext>
            </a:extLst>
          </p:cNvPr>
          <p:cNvSpPr txBox="1"/>
          <p:nvPr/>
        </p:nvSpPr>
        <p:spPr>
          <a:xfrm>
            <a:off x="3749858" y="2714420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037A22-C44E-1045-840F-8673CEF4FB68}"/>
              </a:ext>
            </a:extLst>
          </p:cNvPr>
          <p:cNvSpPr txBox="1"/>
          <p:nvPr/>
        </p:nvSpPr>
        <p:spPr>
          <a:xfrm>
            <a:off x="2449724" y="405291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Client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204058-5BD9-EF45-B824-67E934FBED7C}"/>
              </a:ext>
            </a:extLst>
          </p:cNvPr>
          <p:cNvSpPr txBox="1"/>
          <p:nvPr/>
        </p:nvSpPr>
        <p:spPr>
          <a:xfrm>
            <a:off x="7412348" y="4052912"/>
            <a:ext cx="1840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023BA87-ED29-D346-B51B-14EC136B1F19}"/>
              </a:ext>
            </a:extLst>
          </p:cNvPr>
          <p:cNvGrpSpPr/>
          <p:nvPr/>
        </p:nvGrpSpPr>
        <p:grpSpPr>
          <a:xfrm>
            <a:off x="7602848" y="2168054"/>
            <a:ext cx="1754047" cy="1833386"/>
            <a:chOff x="7778276" y="1955897"/>
            <a:chExt cx="1754047" cy="1833386"/>
          </a:xfrm>
        </p:grpSpPr>
        <p:sp>
          <p:nvSpPr>
            <p:cNvPr id="34" name="Can 33">
              <a:extLst>
                <a:ext uri="{FF2B5EF4-FFF2-40B4-BE49-F238E27FC236}">
                  <a16:creationId xmlns:a16="http://schemas.microsoft.com/office/drawing/2014/main" id="{B438D186-8077-5C4E-B029-AAB852BAB5C3}"/>
                </a:ext>
              </a:extLst>
            </p:cNvPr>
            <p:cNvSpPr/>
            <p:nvPr/>
          </p:nvSpPr>
          <p:spPr>
            <a:xfrm>
              <a:off x="7778276" y="195589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35" name="Can 34">
              <a:extLst>
                <a:ext uri="{FF2B5EF4-FFF2-40B4-BE49-F238E27FC236}">
                  <a16:creationId xmlns:a16="http://schemas.microsoft.com/office/drawing/2014/main" id="{6BC3426A-E29E-0540-84F9-26E1ABB38ADB}"/>
                </a:ext>
              </a:extLst>
            </p:cNvPr>
            <p:cNvSpPr/>
            <p:nvPr/>
          </p:nvSpPr>
          <p:spPr>
            <a:xfrm>
              <a:off x="7778276" y="2598270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36" name="Can 35">
              <a:extLst>
                <a:ext uri="{FF2B5EF4-FFF2-40B4-BE49-F238E27FC236}">
                  <a16:creationId xmlns:a16="http://schemas.microsoft.com/office/drawing/2014/main" id="{2C5AA38D-27DC-804B-8DAF-160A8D54F47C}"/>
                </a:ext>
              </a:extLst>
            </p:cNvPr>
            <p:cNvSpPr/>
            <p:nvPr/>
          </p:nvSpPr>
          <p:spPr>
            <a:xfrm>
              <a:off x="7778276" y="3240643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27485CE-8B18-2444-AB2D-67AE7AA4F09C}"/>
                </a:ext>
              </a:extLst>
            </p:cNvPr>
            <p:cNvSpPr txBox="1"/>
            <p:nvPr/>
          </p:nvSpPr>
          <p:spPr>
            <a:xfrm>
              <a:off x="8365016" y="2075222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Primary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0DB0904-8081-9540-A7C9-D1B8D075D645}"/>
                </a:ext>
              </a:extLst>
            </p:cNvPr>
            <p:cNvSpPr txBox="1"/>
            <p:nvPr/>
          </p:nvSpPr>
          <p:spPr>
            <a:xfrm>
              <a:off x="8365016" y="2700243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2D5E500-1404-EF4F-8B29-4A0A1C96D280}"/>
                </a:ext>
              </a:extLst>
            </p:cNvPr>
            <p:cNvSpPr txBox="1"/>
            <p:nvPr/>
          </p:nvSpPr>
          <p:spPr>
            <a:xfrm>
              <a:off x="8365016" y="3353674"/>
              <a:ext cx="1167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Backup 2</a:t>
              </a:r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88DAE54-A546-3843-93A5-22C01B4F3D2C}"/>
              </a:ext>
            </a:extLst>
          </p:cNvPr>
          <p:cNvCxnSpPr/>
          <p:nvPr/>
        </p:nvCxnSpPr>
        <p:spPr>
          <a:xfrm>
            <a:off x="6775662" y="3083633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4472C4"/>
            </a:solidFill>
            <a:prstDash val="solid"/>
            <a:miter lim="800000"/>
            <a:headEnd type="none" w="med" len="med"/>
            <a:tailEnd type="triangle" w="med" len="lg"/>
          </a:ln>
          <a:effectLst/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E11FC95-9F2C-DF4F-8D7D-5E19B80CC7F7}"/>
              </a:ext>
            </a:extLst>
          </p:cNvPr>
          <p:cNvSpPr txBox="1"/>
          <p:nvPr/>
        </p:nvSpPr>
        <p:spPr>
          <a:xfrm>
            <a:off x="7101587" y="3006462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14242B-8833-384F-9736-ECFF855CB977}"/>
              </a:ext>
            </a:extLst>
          </p:cNvPr>
          <p:cNvSpPr txBox="1"/>
          <p:nvPr/>
        </p:nvSpPr>
        <p:spPr>
          <a:xfrm>
            <a:off x="4496798" y="4052912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Switch Data Plane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C60838B-BF6A-7F4D-BA8A-8A8CF18681DF}"/>
              </a:ext>
            </a:extLst>
          </p:cNvPr>
          <p:cNvCxnSpPr/>
          <p:nvPr/>
        </p:nvCxnSpPr>
        <p:spPr>
          <a:xfrm>
            <a:off x="6677161" y="3185000"/>
            <a:ext cx="725067" cy="657128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med"/>
          </a:ln>
          <a:effectLst/>
        </p:spPr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328269E-0A8C-B549-9057-50034001A88C}"/>
              </a:ext>
            </a:extLst>
          </p:cNvPr>
          <p:cNvSpPr txBox="1"/>
          <p:nvPr/>
        </p:nvSpPr>
        <p:spPr>
          <a:xfrm>
            <a:off x="6885194" y="3590408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7F80746-B9D5-DB4E-BF79-4EB60519C70B}"/>
              </a:ext>
            </a:extLst>
          </p:cNvPr>
          <p:cNvCxnSpPr/>
          <p:nvPr/>
        </p:nvCxnSpPr>
        <p:spPr>
          <a:xfrm>
            <a:off x="3481651" y="3252191"/>
            <a:ext cx="838332" cy="0"/>
          </a:xfrm>
          <a:prstGeom prst="straightConnector1">
            <a:avLst/>
          </a:prstGeom>
          <a:noFill/>
          <a:ln w="34925" cap="flat" cmpd="sng" algn="ctr">
            <a:solidFill>
              <a:srgbClr val="70AD47">
                <a:lumMod val="50000"/>
              </a:srgbClr>
            </a:solidFill>
            <a:prstDash val="solid"/>
            <a:miter lim="800000"/>
            <a:headEnd type="triangle" w="med" len="lg"/>
            <a:tailEnd type="none" w="med" len="med"/>
          </a:ln>
          <a:effectLst/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37369DA-E79E-6647-9199-EE205E930CD5}"/>
              </a:ext>
            </a:extLst>
          </p:cNvPr>
          <p:cNvSpPr txBox="1"/>
          <p:nvPr/>
        </p:nvSpPr>
        <p:spPr>
          <a:xfrm>
            <a:off x="3753571" y="3290065"/>
            <a:ext cx="69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7C01688-B696-E845-BFC1-8D88533138FD}"/>
              </a:ext>
            </a:extLst>
          </p:cNvPr>
          <p:cNvSpPr txBox="1"/>
          <p:nvPr/>
        </p:nvSpPr>
        <p:spPr>
          <a:xfrm>
            <a:off x="2194104" y="2185592"/>
            <a:ext cx="1231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Read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obj_id</a:t>
            </a:r>
            <a:r>
              <a:rPr lang="en-US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=C)</a:t>
            </a:r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AB1476B1-8226-DB4F-AC0C-FA3B7D052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172693"/>
              </p:ext>
            </p:extLst>
          </p:nvPr>
        </p:nvGraphicFramePr>
        <p:xfrm>
          <a:off x="4665423" y="2301186"/>
          <a:ext cx="1691640" cy="146304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B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3E2B82D1-9A00-F94E-9B70-988F18E8F5E7}"/>
              </a:ext>
            </a:extLst>
          </p:cNvPr>
          <p:cNvSpPr txBox="1"/>
          <p:nvPr/>
        </p:nvSpPr>
        <p:spPr>
          <a:xfrm>
            <a:off x="4853803" y="1931854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commit=0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B5C97-2B0C-F345-B4CB-25BCDDBD4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18</a:t>
            </a:fld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46A430E-B409-9A43-982D-BDEA9901879A}"/>
              </a:ext>
            </a:extLst>
          </p:cNvPr>
          <p:cNvSpPr txBox="1"/>
          <p:nvPr/>
        </p:nvSpPr>
        <p:spPr>
          <a:xfrm>
            <a:off x="1981746" y="5018935"/>
            <a:ext cx="8000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request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Backup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better</a:t>
            </a:r>
            <a:r>
              <a:rPr lang="zh-CN" altLang="en-US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242638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4" grpId="0"/>
      <p:bldP spid="4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09B9-A982-FB48-8B14-483928A9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700" dirty="0"/>
              <a:t>How</a:t>
            </a:r>
            <a:r>
              <a:rPr lang="zh-CN" altLang="en-US" sz="3700" dirty="0"/>
              <a:t> </a:t>
            </a:r>
            <a:r>
              <a:rPr lang="en-US" altLang="zh-CN" sz="3700" dirty="0"/>
              <a:t>to</a:t>
            </a:r>
            <a:r>
              <a:rPr lang="zh-CN" altLang="en-US" sz="3700" dirty="0"/>
              <a:t> </a:t>
            </a:r>
            <a:r>
              <a:rPr lang="en-US" altLang="zh-CN" sz="3700" dirty="0"/>
              <a:t>build</a:t>
            </a:r>
            <a:r>
              <a:rPr lang="zh-CN" altLang="en-US" sz="3700" dirty="0"/>
              <a:t> </a:t>
            </a:r>
            <a:r>
              <a:rPr lang="en-US" altLang="zh-CN" sz="3700" dirty="0"/>
              <a:t>a</a:t>
            </a:r>
            <a:r>
              <a:rPr lang="zh-CN" altLang="en-US" sz="3700" dirty="0"/>
              <a:t> </a:t>
            </a:r>
            <a:r>
              <a:rPr lang="en-US" altLang="zh-CN" sz="3700" dirty="0"/>
              <a:t>strongly</a:t>
            </a:r>
            <a:r>
              <a:rPr lang="zh-CN" altLang="en-US" sz="3700" dirty="0"/>
              <a:t> </a:t>
            </a:r>
            <a:r>
              <a:rPr lang="en-US" altLang="zh-CN" sz="3700" dirty="0"/>
              <a:t>consistent</a:t>
            </a:r>
            <a:r>
              <a:rPr lang="zh-CN" altLang="en-US" sz="3700" dirty="0"/>
              <a:t> </a:t>
            </a:r>
            <a:br>
              <a:rPr lang="en-US" altLang="zh-CN" sz="3700" dirty="0"/>
            </a:br>
            <a:r>
              <a:rPr lang="en-US" altLang="zh-CN" sz="3700" dirty="0"/>
              <a:t>replicated</a:t>
            </a:r>
            <a:r>
              <a:rPr lang="zh-CN" altLang="en-US" sz="3700" dirty="0"/>
              <a:t> </a:t>
            </a:r>
            <a:r>
              <a:rPr lang="en-US" altLang="zh-CN" sz="3700" dirty="0"/>
              <a:t>system</a:t>
            </a:r>
            <a:r>
              <a:rPr lang="zh-CN" altLang="en-US" sz="3700" dirty="0"/>
              <a:t> </a:t>
            </a:r>
            <a:r>
              <a:rPr lang="en-US" altLang="zh-CN" sz="3700" dirty="0"/>
              <a:t>with</a:t>
            </a:r>
            <a:r>
              <a:rPr lang="zh-CN" altLang="en-US" sz="3700" dirty="0"/>
              <a:t> </a:t>
            </a:r>
            <a:r>
              <a:rPr lang="en-US" altLang="zh-CN" sz="3700" dirty="0"/>
              <a:t>near-linear</a:t>
            </a:r>
            <a:r>
              <a:rPr lang="zh-CN" altLang="en-US" sz="3700" dirty="0"/>
              <a:t> </a:t>
            </a:r>
            <a:r>
              <a:rPr lang="en-US" altLang="zh-CN" sz="3700" dirty="0"/>
              <a:t>scalability?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4026-B93C-F243-B375-4C5C98D2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07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maintain</a:t>
            </a:r>
            <a:r>
              <a:rPr lang="zh-CN" altLang="en-US" sz="3000" dirty="0"/>
              <a:t> </a:t>
            </a:r>
            <a:r>
              <a:rPr lang="en-US" altLang="zh-CN" sz="3000" dirty="0"/>
              <a:t>the</a:t>
            </a:r>
            <a:r>
              <a:rPr lang="zh-CN" altLang="en-US" sz="3000" dirty="0"/>
              <a:t> </a:t>
            </a:r>
            <a:r>
              <a:rPr lang="en-US" altLang="zh-CN" sz="3000" dirty="0"/>
              <a:t>dirty</a:t>
            </a:r>
            <a:r>
              <a:rPr lang="zh-CN" altLang="en-US" sz="3000" dirty="0"/>
              <a:t> </a:t>
            </a:r>
            <a:r>
              <a:rPr lang="en-US" altLang="zh-CN" sz="3000" dirty="0"/>
              <a:t>set</a:t>
            </a:r>
            <a:r>
              <a:rPr lang="zh-CN" altLang="en-US" sz="3000" dirty="0"/>
              <a:t> </a:t>
            </a:r>
            <a:r>
              <a:rPr lang="en-US" altLang="zh-CN" sz="3000" dirty="0"/>
              <a:t>in</a:t>
            </a:r>
            <a:r>
              <a:rPr lang="zh-CN" altLang="en-US" sz="3000" dirty="0"/>
              <a:t> </a:t>
            </a:r>
            <a:r>
              <a:rPr lang="en-US" altLang="zh-CN" sz="3000" dirty="0"/>
              <a:t>network?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achieve</a:t>
            </a:r>
            <a:r>
              <a:rPr lang="zh-CN" altLang="en-US" sz="3000" dirty="0"/>
              <a:t> </a:t>
            </a:r>
            <a:r>
              <a:rPr lang="en-US" altLang="zh-CN" sz="3000" dirty="0"/>
              <a:t>near-linear</a:t>
            </a:r>
            <a:r>
              <a:rPr lang="zh-CN" altLang="en-US" sz="3000" dirty="0"/>
              <a:t> </a:t>
            </a:r>
            <a:r>
              <a:rPr lang="en-US" altLang="zh-CN" sz="3000" dirty="0"/>
              <a:t>scalability?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How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to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guarantee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consistency?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handle</a:t>
            </a:r>
            <a:r>
              <a:rPr lang="zh-CN" altLang="en-US" sz="3000" dirty="0"/>
              <a:t> </a:t>
            </a:r>
            <a:r>
              <a:rPr lang="en-US" altLang="zh-CN" sz="3000" dirty="0"/>
              <a:t>failures?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C9E90-605D-764D-BF30-F89EF494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2D649-9E05-1349-930F-FC1A23A117C0}"/>
              </a:ext>
            </a:extLst>
          </p:cNvPr>
          <p:cNvSpPr txBox="1"/>
          <p:nvPr/>
        </p:nvSpPr>
        <p:spPr>
          <a:xfrm>
            <a:off x="1674254" y="4790941"/>
            <a:ext cx="5473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Sequence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last-committed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point</a:t>
            </a:r>
            <a:endParaRPr lang="en-US" sz="2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7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6BDEA-B34E-A04A-A530-1E1AD06A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Replication:</a:t>
            </a:r>
            <a:r>
              <a:rPr lang="zh-CN" altLang="en-US" sz="3200" dirty="0"/>
              <a:t> </a:t>
            </a:r>
            <a:r>
              <a:rPr lang="en-US" altLang="zh-CN" sz="3200" dirty="0"/>
              <a:t>fundamental</a:t>
            </a:r>
            <a:r>
              <a:rPr lang="zh-CN" altLang="en-US" sz="3200" dirty="0"/>
              <a:t> </a:t>
            </a:r>
            <a:r>
              <a:rPr lang="en-US" altLang="zh-CN" sz="3200" dirty="0"/>
              <a:t>tool</a:t>
            </a:r>
            <a:r>
              <a:rPr lang="zh-CN" altLang="en-US" sz="3200" dirty="0"/>
              <a:t> </a:t>
            </a:r>
            <a:r>
              <a:rPr lang="en-US" altLang="zh-CN" sz="3200" dirty="0"/>
              <a:t>for</a:t>
            </a:r>
            <a:r>
              <a:rPr lang="zh-CN" altLang="en-US" sz="3200" dirty="0"/>
              <a:t> </a:t>
            </a:r>
            <a:r>
              <a:rPr lang="en-US" altLang="zh-CN" sz="3200" dirty="0"/>
              <a:t>distributed</a:t>
            </a:r>
            <a:r>
              <a:rPr lang="zh-CN" altLang="en-US" sz="3200" dirty="0"/>
              <a:t> </a:t>
            </a:r>
            <a:r>
              <a:rPr lang="en-US" altLang="zh-CN" sz="3200" dirty="0"/>
              <a:t>storage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FCBB5B-C203-A149-BFFD-A8A1DD0E2716}"/>
              </a:ext>
            </a:extLst>
          </p:cNvPr>
          <p:cNvSpPr>
            <a:spLocks/>
          </p:cNvSpPr>
          <p:nvPr/>
        </p:nvSpPr>
        <p:spPr>
          <a:xfrm>
            <a:off x="4937360" y="2525129"/>
            <a:ext cx="5486021" cy="256315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BCD8C685-6738-B445-99E5-5965E889690B}"/>
              </a:ext>
            </a:extLst>
          </p:cNvPr>
          <p:cNvSpPr/>
          <p:nvPr/>
        </p:nvSpPr>
        <p:spPr>
          <a:xfrm>
            <a:off x="1083929" y="3514719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98EBE8-5475-9D49-BE96-9C42C5554A3C}"/>
              </a:ext>
            </a:extLst>
          </p:cNvPr>
          <p:cNvSpPr txBox="1"/>
          <p:nvPr/>
        </p:nvSpPr>
        <p:spPr>
          <a:xfrm>
            <a:off x="1169140" y="4250573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client</a:t>
            </a:r>
            <a:r>
              <a:rPr lang="en-US" altLang="zh-CN" sz="20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CAD010-79A5-FF4A-9843-F546F12B4FE1}"/>
              </a:ext>
            </a:extLst>
          </p:cNvPr>
          <p:cNvSpPr txBox="1"/>
          <p:nvPr/>
        </p:nvSpPr>
        <p:spPr>
          <a:xfrm>
            <a:off x="5224926" y="4299272"/>
            <a:ext cx="49734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latin typeface="Helvetica Neue" charset="0"/>
                <a:ea typeface="Helvetica Neue" charset="0"/>
                <a:cs typeface="Helvetica Neue" charset="0"/>
              </a:rPr>
              <a:t>replication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 protocol to ensure consistency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9DC1A4-957B-204D-B22A-477A965A257F}"/>
              </a:ext>
            </a:extLst>
          </p:cNvPr>
          <p:cNvGrpSpPr/>
          <p:nvPr/>
        </p:nvGrpSpPr>
        <p:grpSpPr>
          <a:xfrm>
            <a:off x="2821332" y="2772575"/>
            <a:ext cx="1557338" cy="922648"/>
            <a:chOff x="3208311" y="2196234"/>
            <a:chExt cx="1557338" cy="922648"/>
          </a:xfrm>
        </p:grpSpPr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F96AA080-F1D7-9349-B117-E79C578F722D}"/>
                </a:ext>
              </a:extLst>
            </p:cNvPr>
            <p:cNvSpPr/>
            <p:nvPr/>
          </p:nvSpPr>
          <p:spPr>
            <a:xfrm>
              <a:off x="3208311" y="2675431"/>
              <a:ext cx="1557338" cy="443451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A19C201-6EF8-8A4A-A66E-44CD8A251F2C}"/>
                </a:ext>
              </a:extLst>
            </p:cNvPr>
            <p:cNvSpPr txBox="1"/>
            <p:nvPr/>
          </p:nvSpPr>
          <p:spPr>
            <a:xfrm>
              <a:off x="3463376" y="2196234"/>
              <a:ext cx="10440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 Neue" charset="0"/>
                  <a:ea typeface="Helvetica Neue" charset="0"/>
                  <a:cs typeface="Helvetica Neue" charset="0"/>
                </a:rPr>
                <a:t>request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8176720-D1F6-3441-8849-4CC897D87467}"/>
              </a:ext>
            </a:extLst>
          </p:cNvPr>
          <p:cNvGrpSpPr/>
          <p:nvPr/>
        </p:nvGrpSpPr>
        <p:grpSpPr>
          <a:xfrm>
            <a:off x="2789916" y="3862549"/>
            <a:ext cx="1557338" cy="1017472"/>
            <a:chOff x="3176895" y="3286208"/>
            <a:chExt cx="1557338" cy="101747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22E365-1959-584F-A072-9AE1085C4F90}"/>
                </a:ext>
              </a:extLst>
            </p:cNvPr>
            <p:cNvSpPr txBox="1"/>
            <p:nvPr/>
          </p:nvSpPr>
          <p:spPr>
            <a:xfrm>
              <a:off x="3614861" y="3903570"/>
              <a:ext cx="7411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Helvetica Neue" charset="0"/>
                  <a:ea typeface="Helvetica Neue" charset="0"/>
                  <a:cs typeface="Helvetica Neue" charset="0"/>
                </a:rPr>
                <a:t>reply</a:t>
              </a:r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4D75FBAE-33FF-CF4D-AB6B-898B11BD1C17}"/>
                </a:ext>
              </a:extLst>
            </p:cNvPr>
            <p:cNvSpPr/>
            <p:nvPr/>
          </p:nvSpPr>
          <p:spPr>
            <a:xfrm rot="10800000">
              <a:off x="3176895" y="3286208"/>
              <a:ext cx="1557338" cy="443451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Can 17">
            <a:extLst>
              <a:ext uri="{FF2B5EF4-FFF2-40B4-BE49-F238E27FC236}">
                <a16:creationId xmlns:a16="http://schemas.microsoft.com/office/drawing/2014/main" id="{26AC8526-B51C-E54F-A40E-09326751598D}"/>
              </a:ext>
            </a:extLst>
          </p:cNvPr>
          <p:cNvSpPr/>
          <p:nvPr/>
        </p:nvSpPr>
        <p:spPr>
          <a:xfrm>
            <a:off x="5593484" y="3313909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19" name="Can 18">
            <a:extLst>
              <a:ext uri="{FF2B5EF4-FFF2-40B4-BE49-F238E27FC236}">
                <a16:creationId xmlns:a16="http://schemas.microsoft.com/office/drawing/2014/main" id="{F532ECDE-A0DA-1B41-9306-29C4B12E43B8}"/>
              </a:ext>
            </a:extLst>
          </p:cNvPr>
          <p:cNvSpPr/>
          <p:nvPr/>
        </p:nvSpPr>
        <p:spPr>
          <a:xfrm>
            <a:off x="6662256" y="3317083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EA728DA5-E926-2140-A955-93E65D62C0BB}"/>
              </a:ext>
            </a:extLst>
          </p:cNvPr>
          <p:cNvSpPr/>
          <p:nvPr/>
        </p:nvSpPr>
        <p:spPr>
          <a:xfrm>
            <a:off x="7630634" y="3323109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21" name="Can 20">
            <a:extLst>
              <a:ext uri="{FF2B5EF4-FFF2-40B4-BE49-F238E27FC236}">
                <a16:creationId xmlns:a16="http://schemas.microsoft.com/office/drawing/2014/main" id="{6170AC9C-7720-8A4C-8C4E-A9BB5B6D564F}"/>
              </a:ext>
            </a:extLst>
          </p:cNvPr>
          <p:cNvSpPr/>
          <p:nvPr/>
        </p:nvSpPr>
        <p:spPr>
          <a:xfrm>
            <a:off x="8609204" y="3319223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777653-D14F-BC4C-B0FD-83DDC724A919}"/>
              </a:ext>
            </a:extLst>
          </p:cNvPr>
          <p:cNvSpPr txBox="1"/>
          <p:nvPr/>
        </p:nvSpPr>
        <p:spPr>
          <a:xfrm>
            <a:off x="9312273" y="3542531"/>
            <a:ext cx="553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23" name="Can 22">
            <a:extLst>
              <a:ext uri="{FF2B5EF4-FFF2-40B4-BE49-F238E27FC236}">
                <a16:creationId xmlns:a16="http://schemas.microsoft.com/office/drawing/2014/main" id="{4E40365D-D353-014F-863F-1E59FE398C54}"/>
              </a:ext>
            </a:extLst>
          </p:cNvPr>
          <p:cNvSpPr/>
          <p:nvPr/>
        </p:nvSpPr>
        <p:spPr>
          <a:xfrm>
            <a:off x="1239881" y="3480350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FE100F43-7136-8B4D-952F-D354378612C1}"/>
              </a:ext>
            </a:extLst>
          </p:cNvPr>
          <p:cNvSpPr/>
          <p:nvPr/>
        </p:nvSpPr>
        <p:spPr>
          <a:xfrm>
            <a:off x="1478307" y="3445981"/>
            <a:ext cx="548640" cy="5486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Calisto MT" charset="0"/>
              <a:ea typeface="Calisto MT" charset="0"/>
              <a:cs typeface="Calisto MT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6D447AE-C347-9B4B-A5AD-822709A3674F}"/>
              </a:ext>
            </a:extLst>
          </p:cNvPr>
          <p:cNvGrpSpPr/>
          <p:nvPr/>
        </p:nvGrpSpPr>
        <p:grpSpPr>
          <a:xfrm>
            <a:off x="4937360" y="2541366"/>
            <a:ext cx="5486400" cy="2567915"/>
            <a:chOff x="6129806" y="4151932"/>
            <a:chExt cx="5486400" cy="2567915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A2B2C78-54E2-1C41-B892-26F8099D2553}"/>
                </a:ext>
              </a:extLst>
            </p:cNvPr>
            <p:cNvSpPr>
              <a:spLocks/>
            </p:cNvSpPr>
            <p:nvPr/>
          </p:nvSpPr>
          <p:spPr>
            <a:xfrm>
              <a:off x="6129806" y="4151932"/>
              <a:ext cx="5486400" cy="2567915"/>
            </a:xfrm>
            <a:prstGeom prst="rect">
              <a:avLst/>
            </a:prstGeom>
            <a:solidFill>
              <a:srgbClr val="D9615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28" name="Can 27">
              <a:extLst>
                <a:ext uri="{FF2B5EF4-FFF2-40B4-BE49-F238E27FC236}">
                  <a16:creationId xmlns:a16="http://schemas.microsoft.com/office/drawing/2014/main" id="{D55B890D-7541-4A40-9DF2-ABA149009573}"/>
                </a:ext>
              </a:extLst>
            </p:cNvPr>
            <p:cNvSpPr/>
            <p:nvPr/>
          </p:nvSpPr>
          <p:spPr>
            <a:xfrm>
              <a:off x="8570877" y="4919517"/>
              <a:ext cx="548640" cy="54864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sto MT" charset="0"/>
                <a:ea typeface="Calisto MT" charset="0"/>
                <a:cs typeface="Calisto MT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2131D2-8231-4F45-836C-34A54BB39EC7}"/>
                </a:ext>
              </a:extLst>
            </p:cNvPr>
            <p:cNvSpPr/>
            <p:nvPr/>
          </p:nvSpPr>
          <p:spPr>
            <a:xfrm>
              <a:off x="6223325" y="5651813"/>
              <a:ext cx="52437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Best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case: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the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performance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of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a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single</a:t>
              </a:r>
              <a:r>
                <a:rPr lang="zh-CN" altLang="en-US" sz="2000" dirty="0">
                  <a:latin typeface="Helvetica Neue" charset="0"/>
                  <a:cs typeface="Helvetica Neue" charset="0"/>
                </a:rPr>
                <a:t> </a:t>
              </a:r>
              <a:r>
                <a:rPr lang="en-US" altLang="zh-CN" sz="2000" dirty="0">
                  <a:latin typeface="Helvetica Neue" charset="0"/>
                  <a:ea typeface="Helvetica Neue" charset="0"/>
                  <a:cs typeface="Helvetica Neue" charset="0"/>
                </a:rPr>
                <a:t>node</a:t>
              </a:r>
              <a:endParaRPr lang="en-US" sz="20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574B4D41-DA99-DB46-9E96-4F040F271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 animBg="1"/>
      <p:bldP spid="21" grpId="0" animBg="1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09B9-A982-FB48-8B14-483928A9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700" dirty="0"/>
              <a:t>How</a:t>
            </a:r>
            <a:r>
              <a:rPr lang="zh-CN" altLang="en-US" sz="3700" dirty="0"/>
              <a:t> </a:t>
            </a:r>
            <a:r>
              <a:rPr lang="en-US" altLang="zh-CN" sz="3700" dirty="0"/>
              <a:t>to</a:t>
            </a:r>
            <a:r>
              <a:rPr lang="zh-CN" altLang="en-US" sz="3700" dirty="0"/>
              <a:t> </a:t>
            </a:r>
            <a:r>
              <a:rPr lang="en-US" altLang="zh-CN" sz="3700" dirty="0"/>
              <a:t>build</a:t>
            </a:r>
            <a:r>
              <a:rPr lang="zh-CN" altLang="en-US" sz="3700" dirty="0"/>
              <a:t> </a:t>
            </a:r>
            <a:r>
              <a:rPr lang="en-US" altLang="zh-CN" sz="3700" dirty="0"/>
              <a:t>a</a:t>
            </a:r>
            <a:r>
              <a:rPr lang="zh-CN" altLang="en-US" sz="3700" dirty="0"/>
              <a:t> </a:t>
            </a:r>
            <a:r>
              <a:rPr lang="en-US" altLang="zh-CN" sz="3700" dirty="0"/>
              <a:t>strongly</a:t>
            </a:r>
            <a:r>
              <a:rPr lang="zh-CN" altLang="en-US" sz="3700" dirty="0"/>
              <a:t> </a:t>
            </a:r>
            <a:r>
              <a:rPr lang="en-US" altLang="zh-CN" sz="3700" dirty="0"/>
              <a:t>consistent</a:t>
            </a:r>
            <a:r>
              <a:rPr lang="zh-CN" altLang="en-US" sz="3700" dirty="0"/>
              <a:t> </a:t>
            </a:r>
            <a:br>
              <a:rPr lang="en-US" altLang="zh-CN" sz="3700" dirty="0"/>
            </a:br>
            <a:r>
              <a:rPr lang="en-US" altLang="zh-CN" sz="3700" dirty="0"/>
              <a:t>replicated</a:t>
            </a:r>
            <a:r>
              <a:rPr lang="zh-CN" altLang="en-US" sz="3700" dirty="0"/>
              <a:t> </a:t>
            </a:r>
            <a:r>
              <a:rPr lang="en-US" altLang="zh-CN" sz="3700" dirty="0"/>
              <a:t>system</a:t>
            </a:r>
            <a:r>
              <a:rPr lang="zh-CN" altLang="en-US" sz="3700" dirty="0"/>
              <a:t> </a:t>
            </a:r>
            <a:r>
              <a:rPr lang="en-US" altLang="zh-CN" sz="3700" dirty="0"/>
              <a:t>with</a:t>
            </a:r>
            <a:r>
              <a:rPr lang="zh-CN" altLang="en-US" sz="3700" dirty="0"/>
              <a:t> </a:t>
            </a:r>
            <a:r>
              <a:rPr lang="en-US" altLang="zh-CN" sz="3700" dirty="0"/>
              <a:t>near-linear</a:t>
            </a:r>
            <a:r>
              <a:rPr lang="zh-CN" altLang="en-US" sz="3700" dirty="0"/>
              <a:t> </a:t>
            </a:r>
            <a:r>
              <a:rPr lang="en-US" altLang="zh-CN" sz="3700" dirty="0"/>
              <a:t>scalability?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4026-B93C-F243-B375-4C5C98D2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07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maintain</a:t>
            </a:r>
            <a:r>
              <a:rPr lang="zh-CN" altLang="en-US" sz="3000" dirty="0"/>
              <a:t> </a:t>
            </a:r>
            <a:r>
              <a:rPr lang="en-US" altLang="zh-CN" sz="3000" dirty="0"/>
              <a:t>the</a:t>
            </a:r>
            <a:r>
              <a:rPr lang="zh-CN" altLang="en-US" sz="3000" dirty="0"/>
              <a:t> </a:t>
            </a:r>
            <a:r>
              <a:rPr lang="en-US" altLang="zh-CN" sz="3000" dirty="0"/>
              <a:t>dirty</a:t>
            </a:r>
            <a:r>
              <a:rPr lang="zh-CN" altLang="en-US" sz="3000" dirty="0"/>
              <a:t> </a:t>
            </a:r>
            <a:r>
              <a:rPr lang="en-US" altLang="zh-CN" sz="3000" dirty="0"/>
              <a:t>set</a:t>
            </a:r>
            <a:r>
              <a:rPr lang="zh-CN" altLang="en-US" sz="3000" dirty="0"/>
              <a:t> </a:t>
            </a:r>
            <a:r>
              <a:rPr lang="en-US" altLang="zh-CN" sz="3000" dirty="0"/>
              <a:t>in</a:t>
            </a:r>
            <a:r>
              <a:rPr lang="zh-CN" altLang="en-US" sz="3000" dirty="0"/>
              <a:t> </a:t>
            </a:r>
            <a:r>
              <a:rPr lang="en-US" altLang="zh-CN" sz="3000" dirty="0"/>
              <a:t>network?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achieve</a:t>
            </a:r>
            <a:r>
              <a:rPr lang="zh-CN" altLang="en-US" sz="3000" dirty="0"/>
              <a:t> </a:t>
            </a:r>
            <a:r>
              <a:rPr lang="en-US" altLang="zh-CN" sz="3000" dirty="0"/>
              <a:t>near-linear</a:t>
            </a:r>
            <a:r>
              <a:rPr lang="zh-CN" altLang="en-US" sz="3000" dirty="0"/>
              <a:t> </a:t>
            </a:r>
            <a:r>
              <a:rPr lang="en-US" altLang="zh-CN" sz="3000" dirty="0"/>
              <a:t>scalability?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guarantee</a:t>
            </a:r>
            <a:r>
              <a:rPr lang="zh-CN" altLang="en-US" sz="3000" dirty="0"/>
              <a:t> </a:t>
            </a:r>
            <a:r>
              <a:rPr lang="en-US" altLang="zh-CN" sz="3000" dirty="0"/>
              <a:t>consistency?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How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to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handle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failures?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C9E90-605D-764D-BF30-F89EF494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2D649-9E05-1349-930F-FC1A23A117C0}"/>
              </a:ext>
            </a:extLst>
          </p:cNvPr>
          <p:cNvSpPr txBox="1"/>
          <p:nvPr/>
        </p:nvSpPr>
        <p:spPr>
          <a:xfrm>
            <a:off x="1674254" y="4790941"/>
            <a:ext cx="5473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Sequence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last-committed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point</a:t>
            </a:r>
            <a:endParaRPr lang="en-US" sz="2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81276-DF47-1549-8694-BBE30EE9709E}"/>
              </a:ext>
            </a:extLst>
          </p:cNvPr>
          <p:cNvSpPr txBox="1"/>
          <p:nvPr/>
        </p:nvSpPr>
        <p:spPr>
          <a:xfrm>
            <a:off x="1696028" y="5872255"/>
            <a:ext cx="54735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Monotonically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increasing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switch</a:t>
            </a:r>
            <a:r>
              <a:rPr lang="zh-CN" altLang="en-US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200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</a:t>
            </a:r>
            <a:endParaRPr lang="en-US" sz="2200" dirty="0">
              <a:solidFill>
                <a:schemeClr val="accent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57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AD0F0-88F7-C948-96E3-F195E3A1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FA3AA-81A1-D649-95F7-838FCF462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Testbed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sz="2200" dirty="0"/>
              <a:t>T</a:t>
            </a:r>
            <a:r>
              <a:rPr lang="en-US" sz="2200" dirty="0"/>
              <a:t>welve server machines connected by a 6.5 </a:t>
            </a:r>
            <a:r>
              <a:rPr lang="en-US" sz="2200" dirty="0" err="1"/>
              <a:t>Tbps</a:t>
            </a:r>
            <a:r>
              <a:rPr lang="en-US" sz="2200" dirty="0"/>
              <a:t> Barefoot Tofino switch 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Switch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altLang="zh-CN" sz="2200" dirty="0"/>
              <a:t>Written</a:t>
            </a:r>
            <a:r>
              <a:rPr lang="zh-CN" altLang="en-US" sz="2200" dirty="0"/>
              <a:t> </a:t>
            </a:r>
            <a:r>
              <a:rPr lang="en-US" altLang="zh-CN" sz="2200" dirty="0"/>
              <a:t>in</a:t>
            </a:r>
            <a:r>
              <a:rPr lang="zh-CN" altLang="en-US" sz="2200" dirty="0"/>
              <a:t> </a:t>
            </a:r>
            <a:r>
              <a:rPr lang="en-US" altLang="zh-CN" sz="2200" dirty="0"/>
              <a:t>P4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altLang="zh-CN" sz="2200" dirty="0"/>
              <a:t>3-stage</a:t>
            </a:r>
            <a:r>
              <a:rPr lang="zh-CN" altLang="en-US" sz="2200" dirty="0"/>
              <a:t> </a:t>
            </a:r>
            <a:r>
              <a:rPr lang="en-US" altLang="zh-CN" sz="2200" dirty="0"/>
              <a:t>register</a:t>
            </a:r>
            <a:r>
              <a:rPr lang="zh-CN" altLang="en-US" sz="2200" dirty="0"/>
              <a:t> </a:t>
            </a:r>
            <a:r>
              <a:rPr lang="en-US" altLang="zh-CN" sz="2200" dirty="0"/>
              <a:t>array</a:t>
            </a:r>
            <a:r>
              <a:rPr lang="zh-CN" altLang="en-US" sz="2200" dirty="0"/>
              <a:t> </a:t>
            </a:r>
            <a:r>
              <a:rPr lang="en-US" altLang="zh-CN" sz="2200" dirty="0"/>
              <a:t>for</a:t>
            </a:r>
            <a:r>
              <a:rPr lang="zh-CN" altLang="en-US" sz="2200" dirty="0"/>
              <a:t> </a:t>
            </a:r>
            <a:r>
              <a:rPr lang="en-US" altLang="zh-CN" sz="2200" dirty="0"/>
              <a:t>dirty</a:t>
            </a:r>
            <a:r>
              <a:rPr lang="zh-CN" altLang="en-US" sz="2200" dirty="0"/>
              <a:t> </a:t>
            </a:r>
            <a:r>
              <a:rPr lang="en-US" altLang="zh-CN" sz="2200" dirty="0"/>
              <a:t>set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Server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altLang="zh-CN" sz="2200" dirty="0"/>
              <a:t>DPDK</a:t>
            </a:r>
            <a:r>
              <a:rPr lang="zh-CN" altLang="en-US" sz="2200" dirty="0"/>
              <a:t> </a:t>
            </a:r>
            <a:r>
              <a:rPr lang="en-US" altLang="zh-CN" sz="2200" dirty="0"/>
              <a:t>client</a:t>
            </a:r>
            <a:r>
              <a:rPr lang="zh-CN" altLang="en-US" sz="2200" dirty="0"/>
              <a:t> </a:t>
            </a:r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generate</a:t>
            </a:r>
            <a:r>
              <a:rPr lang="zh-CN" altLang="en-US" sz="2200" dirty="0"/>
              <a:t> </a:t>
            </a:r>
            <a:r>
              <a:rPr lang="en-US" altLang="zh-CN" sz="2200" dirty="0"/>
              <a:t>workload</a:t>
            </a:r>
            <a:endParaRPr lang="en-US" sz="2200" dirty="0"/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EDA67-6D89-F94A-8012-70A4E795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8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53A76-2B50-5343-B1C6-83B55945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Evaluation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BED52-3E9E-0F4B-9BEF-AEE2EDD42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Generality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Scalability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Comparison</a:t>
            </a:r>
            <a:r>
              <a:rPr lang="zh-CN" altLang="en-US" sz="2600" dirty="0"/>
              <a:t> </a:t>
            </a:r>
            <a:r>
              <a:rPr lang="en-US" altLang="zh-CN" sz="2600" dirty="0"/>
              <a:t>with</a:t>
            </a:r>
            <a:r>
              <a:rPr lang="zh-CN" altLang="en-US" sz="2600" dirty="0"/>
              <a:t> </a:t>
            </a:r>
            <a:r>
              <a:rPr lang="en-US" altLang="zh-CN" sz="2600" dirty="0"/>
              <a:t>in-switch</a:t>
            </a:r>
            <a:r>
              <a:rPr lang="zh-CN" altLang="en-US" sz="2600" dirty="0"/>
              <a:t> </a:t>
            </a:r>
            <a:r>
              <a:rPr lang="en-US" altLang="zh-CN" sz="2600" dirty="0"/>
              <a:t>storages</a:t>
            </a:r>
            <a:r>
              <a:rPr lang="zh-CN" altLang="en-US" sz="2600" dirty="0"/>
              <a:t> </a:t>
            </a:r>
            <a:r>
              <a:rPr lang="en-US" altLang="zh-CN" sz="2600" dirty="0"/>
              <a:t>(</a:t>
            </a:r>
            <a:r>
              <a:rPr lang="en-US" altLang="zh-CN" sz="2600" dirty="0" err="1"/>
              <a:t>NetCache</a:t>
            </a:r>
            <a:r>
              <a:rPr lang="en-US" altLang="zh-CN" sz="2600" dirty="0"/>
              <a:t>,</a:t>
            </a:r>
            <a:r>
              <a:rPr lang="zh-CN" altLang="en-US" sz="2600" dirty="0"/>
              <a:t> </a:t>
            </a:r>
            <a:r>
              <a:rPr lang="en-US" altLang="zh-CN" sz="2600" dirty="0" err="1"/>
              <a:t>NetChain</a:t>
            </a:r>
            <a:r>
              <a:rPr lang="en-US" altLang="zh-CN" sz="2600" dirty="0"/>
              <a:t>)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Switch</a:t>
            </a:r>
            <a:r>
              <a:rPr lang="zh-CN" altLang="en-US" sz="2600" dirty="0"/>
              <a:t> </a:t>
            </a:r>
            <a:r>
              <a:rPr lang="en-US" altLang="zh-CN" sz="2600" dirty="0"/>
              <a:t>resource</a:t>
            </a:r>
            <a:r>
              <a:rPr lang="zh-CN" altLang="en-US" sz="2600" dirty="0"/>
              <a:t> </a:t>
            </a:r>
            <a:r>
              <a:rPr lang="en-US" altLang="zh-CN" sz="2600" dirty="0"/>
              <a:t>usage</a:t>
            </a:r>
            <a:r>
              <a:rPr lang="zh-CN" altLang="en-US" sz="2600" dirty="0"/>
              <a:t> </a:t>
            </a:r>
            <a:r>
              <a:rPr lang="en-US" altLang="zh-CN" sz="2600" dirty="0"/>
              <a:t>and</a:t>
            </a:r>
            <a:r>
              <a:rPr lang="zh-CN" altLang="en-US" sz="2600" dirty="0"/>
              <a:t> </a:t>
            </a:r>
            <a:r>
              <a:rPr lang="en-US" altLang="zh-CN" sz="2600" dirty="0"/>
              <a:t>overhead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Performance</a:t>
            </a:r>
            <a:r>
              <a:rPr lang="zh-CN" altLang="en-US" sz="2600" dirty="0"/>
              <a:t> </a:t>
            </a:r>
            <a:r>
              <a:rPr lang="en-US" altLang="zh-CN" sz="2600" dirty="0"/>
              <a:t>under</a:t>
            </a:r>
            <a:r>
              <a:rPr lang="zh-CN" altLang="en-US" sz="2600" dirty="0"/>
              <a:t> </a:t>
            </a:r>
            <a:r>
              <a:rPr lang="en-US" altLang="zh-CN" sz="2600" dirty="0"/>
              <a:t>failures</a:t>
            </a:r>
            <a:endParaRPr lang="en-US" sz="2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A1545-723A-D54C-993E-C88C45B2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3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53A76-2B50-5343-B1C6-83B55945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Evaluation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BED52-3E9E-0F4B-9BEF-AEE2EDD42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Generality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Scalability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Comparison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with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in-switch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storage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altLang="zh-CN" sz="2600" dirty="0" err="1">
                <a:solidFill>
                  <a:schemeClr val="bg1">
                    <a:lumMod val="65000"/>
                  </a:schemeClr>
                </a:solidFill>
              </a:rPr>
              <a:t>NetCache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,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 err="1">
                <a:solidFill>
                  <a:schemeClr val="bg1">
                    <a:lumMod val="65000"/>
                  </a:schemeClr>
                </a:solidFill>
              </a:rPr>
              <a:t>NetChain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Switch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resource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usage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overhead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Performance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under</a:t>
            </a:r>
            <a:r>
              <a:rPr lang="zh-CN" alt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2600" dirty="0">
                <a:solidFill>
                  <a:schemeClr val="bg1">
                    <a:lumMod val="65000"/>
                  </a:schemeClr>
                </a:solidFill>
              </a:rPr>
              <a:t>failures</a:t>
            </a:r>
            <a:endParaRPr lang="en-US" sz="2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A1545-723A-D54C-993E-C88C45B2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787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DA61-3084-8B46-8309-4CA06428F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Generality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storage</a:t>
            </a:r>
            <a:r>
              <a:rPr lang="zh-CN" altLang="en-US" dirty="0"/>
              <a:t> </a:t>
            </a:r>
            <a:r>
              <a:rPr lang="en-US" altLang="zh-CN" dirty="0"/>
              <a:t>ar</a:t>
            </a:r>
            <a:r>
              <a:rPr lang="en-US" dirty="0"/>
              <a:t>chitectures </a:t>
            </a:r>
            <a:br>
              <a:rPr lang="en-US" dirty="0"/>
            </a:br>
            <a:r>
              <a:rPr lang="en-US" dirty="0"/>
              <a:t>and </a:t>
            </a:r>
            <a:r>
              <a:rPr lang="en-US" altLang="zh-CN" dirty="0"/>
              <a:t>workload</a:t>
            </a:r>
            <a:r>
              <a:rPr lang="en-US" dirty="0"/>
              <a:t>s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1B0B2E-E851-6A46-9DF3-66654D76E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2436" y="1976229"/>
            <a:ext cx="4508500" cy="31115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26369C-002A-8744-9569-A8A31B5AA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656BE5-4035-274F-8239-72843E46E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007072"/>
            <a:ext cx="4635500" cy="3098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70DE12-AD10-D04C-B813-AECB0A336DC1}"/>
              </a:ext>
            </a:extLst>
          </p:cNvPr>
          <p:cNvSpPr txBox="1"/>
          <p:nvPr/>
        </p:nvSpPr>
        <p:spPr>
          <a:xfrm>
            <a:off x="982436" y="5274817"/>
            <a:ext cx="3998687" cy="7078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storage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architectures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3A42E5-1F49-1249-9EC6-386C60F0C1E0}"/>
              </a:ext>
            </a:extLst>
          </p:cNvPr>
          <p:cNvSpPr txBox="1"/>
          <p:nvPr/>
        </p:nvSpPr>
        <p:spPr>
          <a:xfrm>
            <a:off x="6414405" y="5274815"/>
            <a:ext cx="3998687" cy="7078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workloads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534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039C0-3165-E14C-A2BA-86E0A76D1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Generality</a:t>
            </a:r>
            <a:r>
              <a:rPr lang="zh-CN" altLang="en-US" sz="4000" dirty="0"/>
              <a:t> </a:t>
            </a:r>
            <a:r>
              <a:rPr lang="en-US" altLang="zh-CN" sz="4000" dirty="0"/>
              <a:t>with</a:t>
            </a:r>
            <a:r>
              <a:rPr lang="zh-CN" altLang="en-US" sz="4000" dirty="0"/>
              <a:t> </a:t>
            </a:r>
            <a:r>
              <a:rPr lang="en-US" altLang="zh-CN" sz="4000" dirty="0"/>
              <a:t>replication</a:t>
            </a:r>
            <a:r>
              <a:rPr lang="zh-CN" altLang="en-US" sz="4000" dirty="0"/>
              <a:t> </a:t>
            </a:r>
            <a:r>
              <a:rPr lang="en-US" altLang="zh-CN" sz="4000" dirty="0"/>
              <a:t>protocols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A69C7-8048-E842-8E74-3478803C4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978" y="1690688"/>
            <a:ext cx="4397022" cy="2824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0BF7B-88F6-0D48-BDE2-9A2E0564A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575928"/>
            <a:ext cx="4219222" cy="28647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AAE1D8-B1F6-404D-B567-8D3781B02738}"/>
              </a:ext>
            </a:extLst>
          </p:cNvPr>
          <p:cNvSpPr txBox="1"/>
          <p:nvPr/>
        </p:nvSpPr>
        <p:spPr>
          <a:xfrm>
            <a:off x="1881364" y="4469233"/>
            <a:ext cx="2088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Primary-backup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16A9DD-8BBF-3E49-9B5A-68C96D1478D3}"/>
              </a:ext>
            </a:extLst>
          </p:cNvPr>
          <p:cNvSpPr txBox="1"/>
          <p:nvPr/>
        </p:nvSpPr>
        <p:spPr>
          <a:xfrm>
            <a:off x="7252252" y="4507952"/>
            <a:ext cx="2064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Quorum-based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5B24A6-1727-DC49-9B3E-89AFB7586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E8740-ACEF-874D-8167-9BCDD4F7A641}"/>
              </a:ext>
            </a:extLst>
          </p:cNvPr>
          <p:cNvSpPr txBox="1"/>
          <p:nvPr/>
        </p:nvSpPr>
        <p:spPr>
          <a:xfrm>
            <a:off x="1881364" y="5345635"/>
            <a:ext cx="7435850" cy="4001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approach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variety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protocols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403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89619-BB2F-A24F-AA22-CB40466D7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Scalability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23060E-087A-6D49-8F4F-6B61B4332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2465" y="1931768"/>
            <a:ext cx="3026677" cy="20864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8E0F61-AFE0-E54C-928F-C9AD450CB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88" y="1931768"/>
            <a:ext cx="3259502" cy="20864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4A3935-19D7-AB4A-B087-0FD825306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395" y="1844836"/>
            <a:ext cx="3306927" cy="21765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A3D446-F978-AC42-920D-5CBD63D90233}"/>
              </a:ext>
            </a:extLst>
          </p:cNvPr>
          <p:cNvSpPr txBox="1"/>
          <p:nvPr/>
        </p:nvSpPr>
        <p:spPr>
          <a:xfrm>
            <a:off x="1648178" y="4451047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Read-only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63F8AD-662F-BE4D-8FFB-39B4E4404CC0}"/>
              </a:ext>
            </a:extLst>
          </p:cNvPr>
          <p:cNvSpPr txBox="1"/>
          <p:nvPr/>
        </p:nvSpPr>
        <p:spPr>
          <a:xfrm>
            <a:off x="4938889" y="4451047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5%</a:t>
            </a:r>
            <a:r>
              <a:rPr lang="zh-CN" altLang="en-US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Writes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D96480-59F1-4E4D-9718-C7FA4B91E367}"/>
              </a:ext>
            </a:extLst>
          </p:cNvPr>
          <p:cNvSpPr txBox="1"/>
          <p:nvPr/>
        </p:nvSpPr>
        <p:spPr>
          <a:xfrm>
            <a:off x="8297333" y="4451047"/>
            <a:ext cx="132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Write-only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4318ED-88F0-7A4D-8F7F-AC218CDBD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26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3411D2-4206-184A-9D29-EBCED046D501}"/>
              </a:ext>
            </a:extLst>
          </p:cNvPr>
          <p:cNvSpPr txBox="1"/>
          <p:nvPr/>
        </p:nvSpPr>
        <p:spPr>
          <a:xfrm>
            <a:off x="1881364" y="5345635"/>
            <a:ext cx="7435850" cy="40011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Near-linear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scalability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read-intensive</a:t>
            </a:r>
            <a:r>
              <a:rPr lang="zh-CN" altLang="en-US" sz="20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workloads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0233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A0BF-C1A6-F841-AE49-CBA307797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A190-C305-EA41-8891-24EB7AC4F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Harmonia</a:t>
            </a:r>
            <a:r>
              <a:rPr lang="zh-CN" altLang="en-US" sz="2600" dirty="0"/>
              <a:t> </a:t>
            </a:r>
            <a:r>
              <a:rPr lang="en-US" altLang="zh-CN" sz="2600" dirty="0"/>
              <a:t>is</a:t>
            </a:r>
            <a:r>
              <a:rPr lang="zh-CN" altLang="en-US" sz="2600" dirty="0"/>
              <a:t> </a:t>
            </a:r>
            <a:r>
              <a:rPr lang="en-US" altLang="zh-CN" sz="2600" dirty="0"/>
              <a:t>a</a:t>
            </a:r>
            <a:r>
              <a:rPr lang="zh-CN" altLang="en-US" sz="2600" dirty="0"/>
              <a:t> </a:t>
            </a:r>
            <a:r>
              <a:rPr lang="en-US" altLang="zh-CN" sz="2600" dirty="0"/>
              <a:t>new</a:t>
            </a:r>
            <a:r>
              <a:rPr lang="zh-CN" altLang="en-US" sz="2600" dirty="0"/>
              <a:t> </a:t>
            </a:r>
            <a:r>
              <a:rPr lang="en-US" altLang="zh-CN" sz="2600" dirty="0"/>
              <a:t>replicated</a:t>
            </a:r>
            <a:r>
              <a:rPr lang="zh-CN" altLang="en-US" sz="2600" dirty="0"/>
              <a:t> </a:t>
            </a:r>
            <a:r>
              <a:rPr lang="en-US" altLang="zh-CN" sz="2600" dirty="0"/>
              <a:t>storage</a:t>
            </a:r>
            <a:r>
              <a:rPr lang="zh-CN" altLang="en-US" sz="2600" dirty="0"/>
              <a:t> </a:t>
            </a:r>
            <a:r>
              <a:rPr lang="en-US" altLang="zh-CN" sz="2600" dirty="0"/>
              <a:t>architecture</a:t>
            </a:r>
            <a:endParaRPr lang="en-US" sz="2600" dirty="0"/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en-US" dirty="0"/>
              <a:t>ear-linear scalability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consistency</a:t>
            </a:r>
            <a:endParaRPr lang="en-US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In-network</a:t>
            </a:r>
            <a:r>
              <a:rPr lang="zh-CN" altLang="en-US" sz="2600" dirty="0"/>
              <a:t> </a:t>
            </a:r>
            <a:r>
              <a:rPr lang="en-US" altLang="zh-CN" sz="2600" dirty="0"/>
              <a:t>conflict</a:t>
            </a:r>
            <a:r>
              <a:rPr lang="zh-CN" altLang="en-US" sz="2600" dirty="0"/>
              <a:t> </a:t>
            </a:r>
            <a:r>
              <a:rPr lang="en-US" altLang="zh-CN" sz="2600" dirty="0"/>
              <a:t>detection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New-generation</a:t>
            </a:r>
            <a:r>
              <a:rPr lang="zh-CN" altLang="en-US" dirty="0"/>
              <a:t> </a:t>
            </a:r>
            <a:r>
              <a:rPr lang="en-US" altLang="zh-CN" dirty="0"/>
              <a:t>programmable</a:t>
            </a:r>
            <a:r>
              <a:rPr lang="zh-CN" altLang="en-US" dirty="0"/>
              <a:t> </a:t>
            </a:r>
            <a:r>
              <a:rPr lang="en-US" altLang="zh-CN" dirty="0"/>
              <a:t>switches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BD1412-6976-E74C-8F9B-8B351862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3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556D3-1B6C-2C47-A7C6-807BAD7A2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1242B-7653-2642-AA9C-F58D3BAD2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811" y="2434344"/>
            <a:ext cx="2514378" cy="8861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4800" i="1" dirty="0"/>
              <a:t>Thanks!</a:t>
            </a:r>
            <a:endParaRPr lang="en-US" sz="48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78C57-7951-6C4C-AFB6-442580AEB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3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17B2D-1E19-8F4E-873F-E0D1F358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Achieve</a:t>
            </a:r>
            <a:r>
              <a:rPr lang="zh-CN" altLang="en-US" sz="3200" dirty="0"/>
              <a:t> </a:t>
            </a:r>
            <a:r>
              <a:rPr lang="en-US" altLang="zh-CN" sz="3200" dirty="0"/>
              <a:t>linear</a:t>
            </a:r>
            <a:r>
              <a:rPr lang="zh-CN" altLang="en-US" sz="3200" dirty="0"/>
              <a:t> </a:t>
            </a:r>
            <a:r>
              <a:rPr lang="en-US" altLang="zh-CN" sz="3200" dirty="0"/>
              <a:t>scalability</a:t>
            </a:r>
            <a:r>
              <a:rPr lang="zh-CN" altLang="en-US" sz="3200" dirty="0"/>
              <a:t> </a:t>
            </a:r>
            <a:r>
              <a:rPr lang="en-US" altLang="zh-CN" sz="3200" dirty="0"/>
              <a:t>with</a:t>
            </a:r>
            <a:r>
              <a:rPr lang="zh-CN" altLang="en-US" sz="3200" dirty="0"/>
              <a:t> </a:t>
            </a:r>
            <a:r>
              <a:rPr lang="en-US" altLang="zh-CN" sz="3200" dirty="0"/>
              <a:t>strong</a:t>
            </a:r>
            <a:r>
              <a:rPr lang="zh-CN" altLang="en-US" sz="3200" dirty="0"/>
              <a:t> </a:t>
            </a:r>
            <a:r>
              <a:rPr lang="en-US" altLang="zh-CN" sz="3200" dirty="0"/>
              <a:t>consistency?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C2710-371D-0741-ADD6-E3079F777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770" y="1849798"/>
            <a:ext cx="8671050" cy="415175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Naïve</a:t>
            </a:r>
            <a:r>
              <a:rPr lang="zh-CN" altLang="en-US" dirty="0"/>
              <a:t> </a:t>
            </a:r>
            <a:r>
              <a:rPr lang="en-US" altLang="zh-CN" dirty="0"/>
              <a:t>approach:</a:t>
            </a:r>
            <a:r>
              <a:rPr lang="zh-CN" altLang="en-US" dirty="0"/>
              <a:t> </a:t>
            </a:r>
            <a:r>
              <a:rPr lang="en-US" altLang="zh-CN" dirty="0"/>
              <a:t>allow</a:t>
            </a:r>
            <a:r>
              <a:rPr lang="zh-CN" altLang="en-US" dirty="0"/>
              <a:t> </a:t>
            </a:r>
            <a:r>
              <a:rPr lang="en-US" altLang="zh-CN" i="1" dirty="0"/>
              <a:t>any</a:t>
            </a:r>
            <a:r>
              <a:rPr lang="zh-CN" altLang="en-US" i="1" dirty="0"/>
              <a:t> </a:t>
            </a:r>
            <a:r>
              <a:rPr lang="en-US" altLang="zh-CN" i="1" dirty="0"/>
              <a:t>replica</a:t>
            </a:r>
            <a:r>
              <a:rPr lang="zh-CN" altLang="en-US" i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serve</a:t>
            </a:r>
            <a:r>
              <a:rPr lang="zh-CN" altLang="en-US" dirty="0"/>
              <a:t> </a:t>
            </a:r>
            <a:r>
              <a:rPr lang="en-US" altLang="zh-CN" i="1" dirty="0"/>
              <a:t>read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sz="2200" dirty="0"/>
              <a:t>Read</a:t>
            </a:r>
            <a:r>
              <a:rPr lang="en-US" altLang="zh-CN" sz="2200" dirty="0"/>
              <a:t>-ahead</a:t>
            </a:r>
            <a:r>
              <a:rPr lang="zh-CN" altLang="en-US" sz="2200" dirty="0"/>
              <a:t> </a:t>
            </a:r>
            <a:r>
              <a:rPr lang="en-US" altLang="zh-CN" sz="2200" dirty="0"/>
              <a:t>anomalies</a:t>
            </a:r>
          </a:p>
          <a:p>
            <a:pPr lvl="2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1700" dirty="0"/>
              <a:t> </a:t>
            </a:r>
            <a:r>
              <a:rPr lang="en-US" altLang="zh-CN" dirty="0"/>
              <a:t>Primary-backup protocols </a:t>
            </a:r>
            <a:endParaRPr lang="en-US" altLang="zh-CN" sz="1700" dirty="0"/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altLang="zh-CN" sz="2200" dirty="0"/>
              <a:t>Read-behind</a:t>
            </a:r>
            <a:r>
              <a:rPr lang="zh-CN" altLang="en-US" sz="2200" dirty="0"/>
              <a:t> </a:t>
            </a:r>
            <a:r>
              <a:rPr lang="en-US" altLang="zh-CN" sz="2200" dirty="0"/>
              <a:t>anomalies</a:t>
            </a:r>
            <a:r>
              <a:rPr lang="zh-CN" altLang="en-US" sz="2200" dirty="0"/>
              <a:t> </a:t>
            </a:r>
            <a:endParaRPr lang="en-US" altLang="zh-CN" sz="2200" dirty="0"/>
          </a:p>
          <a:p>
            <a:pPr lvl="2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1700" dirty="0"/>
              <a:t> </a:t>
            </a:r>
            <a:r>
              <a:rPr lang="en-US" altLang="zh-CN" dirty="0"/>
              <a:t>Quorum-based</a:t>
            </a:r>
            <a:r>
              <a:rPr lang="zh-CN" altLang="en-US" dirty="0"/>
              <a:t> </a:t>
            </a:r>
            <a:r>
              <a:rPr lang="en-US" altLang="zh-CN" dirty="0"/>
              <a:t>protocols</a:t>
            </a:r>
            <a:endParaRPr lang="en-US" altLang="zh-CN" sz="17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dirty="0"/>
              <a:t> </a:t>
            </a:r>
            <a:r>
              <a:rPr lang="en-US" altLang="zh-CN" dirty="0"/>
              <a:t>Protocol-level</a:t>
            </a:r>
            <a:r>
              <a:rPr lang="zh-CN" altLang="en-US" dirty="0"/>
              <a:t> </a:t>
            </a:r>
            <a:r>
              <a:rPr lang="en-US" altLang="zh-CN" dirty="0"/>
              <a:t>approach:</a:t>
            </a:r>
            <a:r>
              <a:rPr lang="zh-CN" altLang="en-US" dirty="0"/>
              <a:t> </a:t>
            </a:r>
            <a:r>
              <a:rPr lang="en-US" altLang="zh-CN" dirty="0"/>
              <a:t>CRAQ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/>
              <a:t> </a:t>
            </a:r>
            <a:r>
              <a:rPr lang="en-US" altLang="zh-CN" sz="2200" dirty="0"/>
              <a:t>An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FF0000"/>
                </a:solidFill>
              </a:rPr>
              <a:t>extra</a:t>
            </a:r>
            <a:r>
              <a:rPr lang="zh-CN" altLang="en-US" sz="2200" dirty="0">
                <a:solidFill>
                  <a:srgbClr val="FF0000"/>
                </a:solidFill>
              </a:rPr>
              <a:t> </a:t>
            </a:r>
            <a:r>
              <a:rPr lang="en-US" altLang="zh-CN" sz="2200" dirty="0">
                <a:solidFill>
                  <a:srgbClr val="FF0000"/>
                </a:solidFill>
              </a:rPr>
              <a:t>phase</a:t>
            </a:r>
            <a:r>
              <a:rPr lang="zh-CN" altLang="en-US" sz="2200" dirty="0">
                <a:solidFill>
                  <a:srgbClr val="FF0000"/>
                </a:solidFill>
              </a:rPr>
              <a:t> </a:t>
            </a:r>
            <a:r>
              <a:rPr lang="en-US" altLang="zh-CN" sz="2200" dirty="0"/>
              <a:t>for</a:t>
            </a:r>
            <a:r>
              <a:rPr lang="zh-CN" altLang="en-US" sz="2200" dirty="0"/>
              <a:t> </a:t>
            </a:r>
            <a:r>
              <a:rPr lang="en-US" altLang="zh-CN" sz="2200" dirty="0"/>
              <a:t>each</a:t>
            </a:r>
            <a:r>
              <a:rPr lang="zh-CN" altLang="en-US" sz="2200" dirty="0"/>
              <a:t> </a:t>
            </a:r>
            <a:r>
              <a:rPr lang="en-US" altLang="zh-CN" sz="2200" i="1" dirty="0"/>
              <a:t>write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200" dirty="0">
                <a:solidFill>
                  <a:srgbClr val="FF0000"/>
                </a:solidFill>
              </a:rPr>
              <a:t> </a:t>
            </a:r>
            <a:r>
              <a:rPr lang="en-US" altLang="zh-CN" sz="2200" dirty="0">
                <a:solidFill>
                  <a:srgbClr val="FF0000"/>
                </a:solidFill>
              </a:rPr>
              <a:t>Unclear</a:t>
            </a:r>
            <a:r>
              <a:rPr lang="zh-CN" altLang="en-US" sz="2200" dirty="0"/>
              <a:t> </a:t>
            </a:r>
            <a:r>
              <a:rPr lang="en-US" altLang="zh-CN" sz="2200" dirty="0"/>
              <a:t>how</a:t>
            </a:r>
            <a:r>
              <a:rPr lang="zh-CN" altLang="en-US" sz="2200" dirty="0"/>
              <a:t> </a:t>
            </a:r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extend</a:t>
            </a:r>
            <a:r>
              <a:rPr lang="zh-CN" altLang="en-US" sz="2200" dirty="0"/>
              <a:t> </a:t>
            </a:r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>
                <a:solidFill>
                  <a:srgbClr val="FF0000"/>
                </a:solidFill>
              </a:rPr>
              <a:t>other</a:t>
            </a:r>
            <a:r>
              <a:rPr lang="zh-CN" altLang="en-US" sz="2200" dirty="0">
                <a:solidFill>
                  <a:srgbClr val="FF0000"/>
                </a:solidFill>
              </a:rPr>
              <a:t> </a:t>
            </a:r>
            <a:r>
              <a:rPr lang="en-US" altLang="zh-CN" sz="2200" dirty="0">
                <a:solidFill>
                  <a:srgbClr val="FF0000"/>
                </a:solidFill>
              </a:rPr>
              <a:t>protocols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FEC93-7974-5D4B-A88B-07B5A1E68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5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D5FB-674D-814E-89B4-427BCC686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Our</a:t>
            </a:r>
            <a:r>
              <a:rPr lang="zh-CN" altLang="en-US" sz="4000" dirty="0"/>
              <a:t> </a:t>
            </a:r>
            <a:r>
              <a:rPr lang="en-US" altLang="zh-CN" sz="4000" dirty="0"/>
              <a:t>Approach:</a:t>
            </a:r>
            <a:r>
              <a:rPr lang="zh-CN" altLang="en-US" sz="4000" dirty="0"/>
              <a:t> </a:t>
            </a:r>
            <a:r>
              <a:rPr lang="en-US" altLang="zh-CN" sz="4000" dirty="0"/>
              <a:t>Harmonia</a:t>
            </a:r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D93507-61B6-0342-805E-B9E9F4362801}"/>
              </a:ext>
            </a:extLst>
          </p:cNvPr>
          <p:cNvSpPr txBox="1"/>
          <p:nvPr/>
        </p:nvSpPr>
        <p:spPr>
          <a:xfrm>
            <a:off x="984954" y="1690688"/>
            <a:ext cx="7854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E9A5B7-661D-1A41-95CA-E50E7876C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368"/>
            <a:ext cx="10515600" cy="4351338"/>
          </a:xfrm>
        </p:spPr>
        <p:txBody>
          <a:bodyPr>
            <a:noAutofit/>
          </a:bodyPr>
          <a:lstStyle/>
          <a:p>
            <a:pPr marL="285750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Design</a:t>
            </a:r>
            <a:r>
              <a:rPr lang="zh-CN" altLang="en-US" sz="2600" dirty="0"/>
              <a:t> </a:t>
            </a:r>
            <a:r>
              <a:rPr lang="en-US" altLang="zh-CN" sz="2600" dirty="0"/>
              <a:t>goals</a:t>
            </a:r>
          </a:p>
          <a:p>
            <a:pPr marL="742950" lvl="1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sz="2200" dirty="0"/>
              <a:t>Generality</a:t>
            </a:r>
            <a:endParaRPr lang="en-US" sz="2200" dirty="0"/>
          </a:p>
          <a:p>
            <a:pPr marL="1200150" lvl="2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dirty="0"/>
              <a:t>support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protocols</a:t>
            </a:r>
          </a:p>
          <a:p>
            <a:pPr marL="742950" lvl="1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sz="2200" dirty="0"/>
              <a:t>Minimal</a:t>
            </a:r>
            <a:r>
              <a:rPr lang="zh-CN" altLang="en-US" sz="2200" dirty="0"/>
              <a:t> </a:t>
            </a:r>
            <a:r>
              <a:rPr lang="en-US" altLang="zh-CN" sz="2200" dirty="0"/>
              <a:t>overhead</a:t>
            </a:r>
          </a:p>
          <a:p>
            <a:pPr marL="1200150" lvl="2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additional</a:t>
            </a:r>
            <a:r>
              <a:rPr lang="zh-CN" altLang="en-US" dirty="0"/>
              <a:t> </a:t>
            </a:r>
            <a:r>
              <a:rPr lang="en-US" altLang="zh-CN" dirty="0"/>
              <a:t>overhead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tracking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dirty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(objects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pending</a:t>
            </a:r>
            <a:r>
              <a:rPr lang="zh-CN" altLang="en-US" dirty="0"/>
              <a:t> </a:t>
            </a:r>
            <a:r>
              <a:rPr lang="en-US" altLang="zh-CN" i="1" dirty="0"/>
              <a:t>write</a:t>
            </a:r>
            <a:r>
              <a:rPr lang="en-US" altLang="zh-CN" dirty="0"/>
              <a:t>s)</a:t>
            </a:r>
          </a:p>
          <a:p>
            <a:pPr marL="1200150" lvl="2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dirty="0"/>
              <a:t>In-switch</a:t>
            </a:r>
            <a:r>
              <a:rPr lang="zh-CN" altLang="en-US" dirty="0"/>
              <a:t> </a:t>
            </a:r>
            <a:r>
              <a:rPr lang="en-US" altLang="zh-CN" dirty="0"/>
              <a:t>implementation</a:t>
            </a:r>
            <a:endParaRPr lang="en-US" dirty="0"/>
          </a:p>
          <a:p>
            <a:pPr marL="285750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i="1" dirty="0"/>
              <a:t> </a:t>
            </a:r>
            <a:r>
              <a:rPr lang="en-US" altLang="zh-CN" sz="2600" i="1" dirty="0"/>
              <a:t>Key</a:t>
            </a:r>
            <a:r>
              <a:rPr lang="zh-CN" altLang="en-US" sz="2600" i="1" dirty="0"/>
              <a:t> </a:t>
            </a:r>
            <a:r>
              <a:rPr lang="en-US" altLang="zh-CN" sz="2600" i="1" dirty="0"/>
              <a:t>observation</a:t>
            </a:r>
            <a:r>
              <a:rPr lang="en-US" altLang="zh-CN" sz="2600" dirty="0"/>
              <a:t>:</a:t>
            </a:r>
            <a:r>
              <a:rPr lang="zh-CN" altLang="en-US" sz="2600" dirty="0"/>
              <a:t> </a:t>
            </a:r>
            <a:r>
              <a:rPr lang="en-US" altLang="zh-CN" sz="2600" dirty="0"/>
              <a:t>the</a:t>
            </a:r>
            <a:r>
              <a:rPr lang="zh-CN" altLang="en-US" sz="2600" dirty="0"/>
              <a:t> </a:t>
            </a:r>
            <a:r>
              <a:rPr lang="en-US" altLang="zh-CN" sz="2600" dirty="0"/>
              <a:t>size</a:t>
            </a:r>
            <a:r>
              <a:rPr lang="zh-CN" altLang="en-US" sz="2600" dirty="0"/>
              <a:t> </a:t>
            </a:r>
            <a:r>
              <a:rPr lang="en-US" altLang="zh-CN" sz="2600" dirty="0"/>
              <a:t>of</a:t>
            </a:r>
            <a:r>
              <a:rPr lang="zh-CN" altLang="en-US" sz="2600" dirty="0"/>
              <a:t> </a:t>
            </a:r>
            <a:r>
              <a:rPr lang="en-US" altLang="zh-CN" sz="2600" dirty="0"/>
              <a:t>dirty</a:t>
            </a:r>
            <a:r>
              <a:rPr lang="zh-CN" altLang="en-US" sz="2600" dirty="0"/>
              <a:t> </a:t>
            </a:r>
            <a:r>
              <a:rPr lang="en-US" altLang="zh-CN" sz="2600" dirty="0"/>
              <a:t>set</a:t>
            </a:r>
            <a:r>
              <a:rPr lang="zh-CN" altLang="en-US" sz="2600" dirty="0"/>
              <a:t> </a:t>
            </a:r>
            <a:r>
              <a:rPr lang="en-US" altLang="zh-CN" sz="2600" dirty="0"/>
              <a:t>at</a:t>
            </a:r>
            <a:r>
              <a:rPr lang="zh-CN" altLang="en-US" sz="2600" dirty="0"/>
              <a:t> </a:t>
            </a:r>
            <a:r>
              <a:rPr lang="en-US" altLang="zh-CN" sz="2600" dirty="0"/>
              <a:t>any</a:t>
            </a:r>
            <a:r>
              <a:rPr lang="zh-CN" altLang="en-US" sz="2600" dirty="0"/>
              <a:t> </a:t>
            </a:r>
            <a:r>
              <a:rPr lang="en-US" altLang="zh-CN" sz="2600" dirty="0"/>
              <a:t>given</a:t>
            </a:r>
            <a:r>
              <a:rPr lang="zh-CN" altLang="en-US" sz="2600" dirty="0"/>
              <a:t> </a:t>
            </a:r>
            <a:r>
              <a:rPr lang="en-US" altLang="zh-CN" sz="2600" dirty="0"/>
              <a:t>time</a:t>
            </a:r>
            <a:r>
              <a:rPr lang="zh-CN" altLang="en-US" sz="2600" dirty="0"/>
              <a:t> </a:t>
            </a:r>
            <a:r>
              <a:rPr lang="en-US" altLang="zh-CN" sz="2600" dirty="0"/>
              <a:t>is</a:t>
            </a:r>
            <a:r>
              <a:rPr lang="zh-CN" altLang="en-US" sz="2600" dirty="0"/>
              <a:t> </a:t>
            </a:r>
            <a:r>
              <a:rPr lang="en-US" altLang="zh-CN" sz="2600" dirty="0"/>
              <a:t>small</a:t>
            </a:r>
          </a:p>
          <a:p>
            <a:pPr marL="285750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zh-CN" altLang="en-US" sz="2600" dirty="0"/>
              <a:t> </a:t>
            </a:r>
            <a:r>
              <a:rPr lang="en-US" altLang="zh-CN" sz="2600" dirty="0"/>
              <a:t>Basic</a:t>
            </a:r>
            <a:r>
              <a:rPr lang="zh-CN" altLang="en-US" sz="2600" dirty="0"/>
              <a:t> </a:t>
            </a:r>
            <a:r>
              <a:rPr lang="en-US" altLang="zh-CN" sz="2600" dirty="0"/>
              <a:t>idea</a:t>
            </a:r>
          </a:p>
          <a:p>
            <a:pPr marL="742950" lvl="1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sz="2200" dirty="0"/>
              <a:t>Send</a:t>
            </a:r>
            <a:r>
              <a:rPr lang="zh-CN" altLang="en-US" sz="2200" dirty="0"/>
              <a:t> </a:t>
            </a:r>
            <a:r>
              <a:rPr lang="en-US" altLang="zh-CN" sz="2200" i="1" dirty="0"/>
              <a:t>read</a:t>
            </a:r>
            <a:r>
              <a:rPr lang="en-US" altLang="zh-CN" sz="2200" dirty="0"/>
              <a:t>s</a:t>
            </a:r>
            <a:r>
              <a:rPr lang="zh-CN" altLang="en-US" sz="2200" dirty="0"/>
              <a:t> </a:t>
            </a:r>
            <a:r>
              <a:rPr lang="en-US" altLang="zh-CN" sz="2200" dirty="0"/>
              <a:t>without</a:t>
            </a:r>
            <a:r>
              <a:rPr lang="zh-CN" altLang="en-US" sz="2200" dirty="0"/>
              <a:t> </a:t>
            </a:r>
            <a:r>
              <a:rPr lang="en-US" altLang="zh-CN" sz="2200" dirty="0"/>
              <a:t>pending</a:t>
            </a:r>
            <a:r>
              <a:rPr lang="zh-CN" altLang="en-US" sz="2200" dirty="0"/>
              <a:t> </a:t>
            </a:r>
            <a:r>
              <a:rPr lang="en-US" altLang="zh-CN" sz="2200" i="1" dirty="0"/>
              <a:t>write</a:t>
            </a:r>
            <a:r>
              <a:rPr lang="en-US" altLang="zh-CN" sz="2200" dirty="0"/>
              <a:t>s</a:t>
            </a:r>
            <a:r>
              <a:rPr lang="zh-CN" altLang="en-US" sz="2200" dirty="0"/>
              <a:t> </a:t>
            </a:r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any</a:t>
            </a:r>
            <a:r>
              <a:rPr lang="zh-CN" altLang="en-US" sz="2200" dirty="0"/>
              <a:t> </a:t>
            </a:r>
            <a:r>
              <a:rPr lang="en-US" altLang="zh-CN" sz="2200" dirty="0"/>
              <a:t>replica</a:t>
            </a:r>
          </a:p>
          <a:p>
            <a:pPr marL="742950" lvl="1" indent="-285750">
              <a:lnSpc>
                <a:spcPct val="110000"/>
              </a:lnSpc>
              <a:buFont typeface="Wingdings" pitchFamily="2" charset="2"/>
              <a:buChar char="Ø"/>
            </a:pPr>
            <a:r>
              <a:rPr lang="en-US" altLang="zh-CN" sz="2200" dirty="0"/>
              <a:t>Pass</a:t>
            </a:r>
            <a:r>
              <a:rPr lang="zh-CN" altLang="en-US" sz="2200" dirty="0"/>
              <a:t> </a:t>
            </a:r>
            <a:r>
              <a:rPr lang="en-US" altLang="zh-CN" sz="2200" dirty="0"/>
              <a:t>other</a:t>
            </a:r>
            <a:r>
              <a:rPr lang="zh-CN" altLang="en-US" sz="2200" dirty="0"/>
              <a:t> </a:t>
            </a:r>
            <a:r>
              <a:rPr lang="en-US" altLang="zh-CN" sz="2200" dirty="0"/>
              <a:t>requests</a:t>
            </a:r>
            <a:r>
              <a:rPr lang="zh-CN" altLang="en-US" sz="2200" dirty="0"/>
              <a:t> </a:t>
            </a:r>
            <a:r>
              <a:rPr lang="en-US" altLang="zh-CN" sz="2200" dirty="0"/>
              <a:t>to</a:t>
            </a:r>
            <a:r>
              <a:rPr lang="zh-CN" altLang="en-US" sz="2200" dirty="0"/>
              <a:t> </a:t>
            </a:r>
            <a:r>
              <a:rPr lang="en-US" altLang="zh-CN" sz="2200" dirty="0"/>
              <a:t>the</a:t>
            </a:r>
            <a:r>
              <a:rPr lang="zh-CN" altLang="en-US" sz="2200" dirty="0"/>
              <a:t> </a:t>
            </a:r>
            <a:r>
              <a:rPr lang="en-US" altLang="zh-CN" sz="2200" dirty="0"/>
              <a:t>underlying</a:t>
            </a:r>
            <a:r>
              <a:rPr lang="zh-CN" altLang="en-US" sz="2200" dirty="0"/>
              <a:t> </a:t>
            </a:r>
            <a:r>
              <a:rPr lang="en-US" altLang="zh-CN" sz="2200" dirty="0"/>
              <a:t>replication</a:t>
            </a:r>
            <a:r>
              <a:rPr lang="zh-CN" altLang="en-US" sz="2200" dirty="0"/>
              <a:t> </a:t>
            </a:r>
            <a:r>
              <a:rPr lang="en-US" altLang="zh-CN" sz="2200" dirty="0"/>
              <a:t>protocol</a:t>
            </a:r>
            <a:endParaRPr lang="en-US" sz="2200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54447F-FD4B-2F4A-A796-D6CEF944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5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68E9C-9297-7B48-B995-4EF00B5B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Harmonia</a:t>
            </a:r>
            <a:r>
              <a:rPr lang="zh-CN" altLang="en-US" sz="4000" dirty="0"/>
              <a:t> </a:t>
            </a:r>
            <a:r>
              <a:rPr lang="en-US" altLang="zh-CN" sz="4000" dirty="0"/>
              <a:t>Architecture</a:t>
            </a:r>
            <a:endParaRPr lang="en-US" sz="4000" dirty="0"/>
          </a:p>
        </p:txBody>
      </p:sp>
      <p:sp>
        <p:nvSpPr>
          <p:cNvPr id="43" name="圆角矩形 24">
            <a:extLst>
              <a:ext uri="{FF2B5EF4-FFF2-40B4-BE49-F238E27FC236}">
                <a16:creationId xmlns:a16="http://schemas.microsoft.com/office/drawing/2014/main" id="{9D08A503-FF16-904A-9E06-9A81FD66279A}"/>
              </a:ext>
            </a:extLst>
          </p:cNvPr>
          <p:cNvSpPr/>
          <p:nvPr/>
        </p:nvSpPr>
        <p:spPr>
          <a:xfrm>
            <a:off x="8353648" y="3211761"/>
            <a:ext cx="2103120" cy="1877218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dirty</a:t>
            </a:r>
            <a:r>
              <a:rPr lang="zh-CN" altLang="en-US" sz="1600" kern="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set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kern="0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kern="0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kern="0" dirty="0">
              <a:solidFill>
                <a:prstClr val="white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EBD084CF-AAA0-D84C-985C-42F28808F9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9033682"/>
              </p:ext>
            </p:extLst>
          </p:nvPr>
        </p:nvGraphicFramePr>
        <p:xfrm>
          <a:off x="8601396" y="3737091"/>
          <a:ext cx="1691640" cy="1097280"/>
        </p:xfrm>
        <a:graphic>
          <a:graphicData uri="http://schemas.openxmlformats.org/drawingml/2006/table">
            <a:tbl>
              <a:tblPr firstRow="1" bandRow="1"/>
              <a:tblGrid>
                <a:gridCol w="8458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92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obj_id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b="1" dirty="0" err="1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seq</a:t>
                      </a:r>
                      <a:endParaRPr lang="en-US" b="1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2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E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23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5" name="圆角矩形 24">
            <a:extLst>
              <a:ext uri="{FF2B5EF4-FFF2-40B4-BE49-F238E27FC236}">
                <a16:creationId xmlns:a16="http://schemas.microsoft.com/office/drawing/2014/main" id="{49D60375-6AF8-F44B-8493-C170D03095FC}"/>
              </a:ext>
            </a:extLst>
          </p:cNvPr>
          <p:cNvSpPr/>
          <p:nvPr/>
        </p:nvSpPr>
        <p:spPr>
          <a:xfrm>
            <a:off x="8353648" y="2549453"/>
            <a:ext cx="2103120" cy="390076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kern="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endParaRPr lang="en-US" altLang="zh-CN" sz="16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sequence</a:t>
            </a:r>
            <a:r>
              <a:rPr lang="zh-CN" altLang="en-US" sz="1600" kern="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number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圆角矩形 24">
            <a:extLst>
              <a:ext uri="{FF2B5EF4-FFF2-40B4-BE49-F238E27FC236}">
                <a16:creationId xmlns:a16="http://schemas.microsoft.com/office/drawing/2014/main" id="{3CB41464-B4F1-124C-9D38-EB847173EE6B}"/>
              </a:ext>
            </a:extLst>
          </p:cNvPr>
          <p:cNvSpPr/>
          <p:nvPr/>
        </p:nvSpPr>
        <p:spPr>
          <a:xfrm>
            <a:off x="8336935" y="5417884"/>
            <a:ext cx="2103120" cy="465604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last-committed</a:t>
            </a:r>
            <a:r>
              <a:rPr lang="zh-CN" altLang="en-US" sz="1600" kern="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kern="0" dirty="0">
                <a:latin typeface="Helvetica Neue" charset="0"/>
                <a:ea typeface="Helvetica Neue" charset="0"/>
                <a:cs typeface="Helvetica Neue" charset="0"/>
              </a:rPr>
              <a:t>point</a:t>
            </a:r>
          </a:p>
          <a:p>
            <a:pPr marL="0" marR="0" lvl="0" indent="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6B6A4B9F-4A49-FF4F-BF01-EB437BC5B066}"/>
              </a:ext>
            </a:extLst>
          </p:cNvPr>
          <p:cNvSpPr/>
          <p:nvPr/>
        </p:nvSpPr>
        <p:spPr>
          <a:xfrm>
            <a:off x="980012" y="2560200"/>
            <a:ext cx="5905500" cy="3541059"/>
          </a:xfrm>
          <a:prstGeom prst="rect">
            <a:avLst/>
          </a:prstGeom>
          <a:solidFill>
            <a:srgbClr val="E7E6E6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50" name="圆角矩形 24">
            <a:extLst>
              <a:ext uri="{FF2B5EF4-FFF2-40B4-BE49-F238E27FC236}">
                <a16:creationId xmlns:a16="http://schemas.microsoft.com/office/drawing/2014/main" id="{A8B6F0C6-E59B-6342-8CF9-5DD8FB0A3DA3}"/>
              </a:ext>
            </a:extLst>
          </p:cNvPr>
          <p:cNvSpPr/>
          <p:nvPr/>
        </p:nvSpPr>
        <p:spPr>
          <a:xfrm>
            <a:off x="1145861" y="3379588"/>
            <a:ext cx="5587251" cy="1248056"/>
          </a:xfrm>
          <a:prstGeom prst="roundRect">
            <a:avLst>
              <a:gd name="adj" fmla="val 13820"/>
            </a:avLst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DDD5A212-87B6-A546-8AE6-D68DAC8AC057}"/>
              </a:ext>
            </a:extLst>
          </p:cNvPr>
          <p:cNvGrpSpPr/>
          <p:nvPr/>
        </p:nvGrpSpPr>
        <p:grpSpPr>
          <a:xfrm>
            <a:off x="3336933" y="1741121"/>
            <a:ext cx="1288541" cy="594715"/>
            <a:chOff x="4848385" y="2219053"/>
            <a:chExt cx="1061481" cy="594715"/>
          </a:xfrm>
        </p:grpSpPr>
        <p:sp>
          <p:nvSpPr>
            <p:cNvPr id="152" name="Rounded Rectangle 151">
              <a:extLst>
                <a:ext uri="{FF2B5EF4-FFF2-40B4-BE49-F238E27FC236}">
                  <a16:creationId xmlns:a16="http://schemas.microsoft.com/office/drawing/2014/main" id="{36FD98F6-9C55-FE45-AE6A-8BE520825349}"/>
                </a:ext>
              </a:extLst>
            </p:cNvPr>
            <p:cNvSpPr/>
            <p:nvPr/>
          </p:nvSpPr>
          <p:spPr>
            <a:xfrm>
              <a:off x="4995466" y="2219053"/>
              <a:ext cx="914400" cy="457200"/>
            </a:xfrm>
            <a:prstGeom prst="roundRect">
              <a:avLst/>
            </a:prstGeom>
            <a:solidFill>
              <a:srgbClr val="4472C4">
                <a:lumMod val="20000"/>
                <a:lumOff val="80000"/>
              </a:srgbClr>
            </a:solidFill>
            <a:ln w="12700" cap="flat" cmpd="sng" algn="ctr">
              <a:solidFill>
                <a:srgbClr val="A5A5A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53" name="Rounded Rectangle 152">
              <a:extLst>
                <a:ext uri="{FF2B5EF4-FFF2-40B4-BE49-F238E27FC236}">
                  <a16:creationId xmlns:a16="http://schemas.microsoft.com/office/drawing/2014/main" id="{9200A9F2-19F7-664E-8D79-3A2C921CC282}"/>
                </a:ext>
              </a:extLst>
            </p:cNvPr>
            <p:cNvSpPr/>
            <p:nvPr/>
          </p:nvSpPr>
          <p:spPr>
            <a:xfrm>
              <a:off x="4935944" y="2288822"/>
              <a:ext cx="914400" cy="457200"/>
            </a:xfrm>
            <a:prstGeom prst="roundRect">
              <a:avLst/>
            </a:prstGeom>
            <a:solidFill>
              <a:srgbClr val="4472C4">
                <a:lumMod val="20000"/>
                <a:lumOff val="80000"/>
              </a:srgbClr>
            </a:solidFill>
            <a:ln w="12700" cap="flat" cmpd="sng" algn="ctr">
              <a:solidFill>
                <a:srgbClr val="A5A5A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2C649D5B-3F93-E646-934B-E4F8CFB476FB}"/>
                </a:ext>
              </a:extLst>
            </p:cNvPr>
            <p:cNvSpPr/>
            <p:nvPr/>
          </p:nvSpPr>
          <p:spPr>
            <a:xfrm>
              <a:off x="4848385" y="2356568"/>
              <a:ext cx="914400" cy="457200"/>
            </a:xfrm>
            <a:prstGeom prst="roundRect">
              <a:avLst/>
            </a:prstGeom>
            <a:solidFill>
              <a:srgbClr val="4472C4">
                <a:lumMod val="20000"/>
                <a:lumOff val="80000"/>
              </a:srgbClr>
            </a:solidFill>
            <a:ln w="12700" cap="flat" cmpd="sng" algn="ctr">
              <a:solidFill>
                <a:srgbClr val="A5A5A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 Neue" charset="0"/>
                  <a:ea typeface="Helvetica Neue" charset="0"/>
                  <a:cs typeface="Helvetica Neue" charset="0"/>
                </a:rPr>
                <a:t>Clients</a:t>
              </a: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2E02460-3A4F-6043-9D3B-D5997549723B}"/>
              </a:ext>
            </a:extLst>
          </p:cNvPr>
          <p:cNvGrpSpPr/>
          <p:nvPr/>
        </p:nvGrpSpPr>
        <p:grpSpPr>
          <a:xfrm>
            <a:off x="1329437" y="4617215"/>
            <a:ext cx="548640" cy="952178"/>
            <a:chOff x="3372025" y="4770344"/>
            <a:chExt cx="548640" cy="952178"/>
          </a:xfrm>
        </p:grpSpPr>
        <p:sp>
          <p:nvSpPr>
            <p:cNvPr id="156" name="Can 155">
              <a:extLst>
                <a:ext uri="{FF2B5EF4-FFF2-40B4-BE49-F238E27FC236}">
                  <a16:creationId xmlns:a16="http://schemas.microsoft.com/office/drawing/2014/main" id="{771E945B-ADD5-CC46-A046-190BCB01C6F3}"/>
                </a:ext>
              </a:extLst>
            </p:cNvPr>
            <p:cNvSpPr/>
            <p:nvPr/>
          </p:nvSpPr>
          <p:spPr>
            <a:xfrm>
              <a:off x="3372025" y="5173882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64FB2B5A-D2E0-1E4B-9498-67B844928C5C}"/>
                </a:ext>
              </a:extLst>
            </p:cNvPr>
            <p:cNvCxnSpPr/>
            <p:nvPr/>
          </p:nvCxnSpPr>
          <p:spPr>
            <a:xfrm flipV="1">
              <a:off x="3665879" y="4770344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13CCFF4E-24DA-864E-8B76-6A71CAFB8297}"/>
              </a:ext>
            </a:extLst>
          </p:cNvPr>
          <p:cNvGrpSpPr>
            <a:grpSpLocks noChangeAspect="1"/>
          </p:cNvGrpSpPr>
          <p:nvPr/>
        </p:nvGrpSpPr>
        <p:grpSpPr>
          <a:xfrm>
            <a:off x="3674261" y="5292110"/>
            <a:ext cx="476762" cy="109728"/>
            <a:chOff x="9779907" y="1771252"/>
            <a:chExt cx="595952" cy="137160"/>
          </a:xfrm>
          <a:solidFill>
            <a:srgbClr val="5B9BD5"/>
          </a:solidFill>
        </p:grpSpPr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CE8CCF7-4FC1-CE4E-9751-58E595A745C4}"/>
                </a:ext>
              </a:extLst>
            </p:cNvPr>
            <p:cNvSpPr/>
            <p:nvPr/>
          </p:nvSpPr>
          <p:spPr>
            <a:xfrm>
              <a:off x="9779907" y="1771252"/>
              <a:ext cx="137160" cy="13716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5BD237D-8DE3-C14F-B07A-3A449AAEFCE8}"/>
                </a:ext>
              </a:extLst>
            </p:cNvPr>
            <p:cNvSpPr/>
            <p:nvPr/>
          </p:nvSpPr>
          <p:spPr>
            <a:xfrm>
              <a:off x="10009303" y="1771252"/>
              <a:ext cx="137160" cy="13716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5F919100-A3E5-8F4E-9DEC-09C1190819C2}"/>
                </a:ext>
              </a:extLst>
            </p:cNvPr>
            <p:cNvSpPr/>
            <p:nvPr/>
          </p:nvSpPr>
          <p:spPr>
            <a:xfrm>
              <a:off x="10238699" y="1771252"/>
              <a:ext cx="137160" cy="13716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62" name="Rectangle 161">
            <a:extLst>
              <a:ext uri="{FF2B5EF4-FFF2-40B4-BE49-F238E27FC236}">
                <a16:creationId xmlns:a16="http://schemas.microsoft.com/office/drawing/2014/main" id="{3C810182-F948-8E48-944D-FDD7430C4B1C}"/>
              </a:ext>
            </a:extLst>
          </p:cNvPr>
          <p:cNvSpPr/>
          <p:nvPr/>
        </p:nvSpPr>
        <p:spPr>
          <a:xfrm>
            <a:off x="4092673" y="3579737"/>
            <a:ext cx="2377440" cy="594360"/>
          </a:xfrm>
          <a:prstGeom prst="rect">
            <a:avLst/>
          </a:prstGeom>
          <a:solidFill>
            <a:srgbClr val="D9615F">
              <a:lumMod val="40000"/>
              <a:lumOff val="60000"/>
            </a:srgbClr>
          </a:solidFill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Read-Write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Conflict Detection</a:t>
            </a:r>
          </a:p>
        </p:txBody>
      </p: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795C02E7-E537-6B48-8047-53264602A6E1}"/>
              </a:ext>
            </a:extLst>
          </p:cNvPr>
          <p:cNvCxnSpPr>
            <a:endCxn id="153" idx="2"/>
          </p:cNvCxnSpPr>
          <p:nvPr/>
        </p:nvCxnSpPr>
        <p:spPr>
          <a:xfrm flipV="1">
            <a:off x="3884156" y="2335836"/>
            <a:ext cx="7774" cy="1042187"/>
          </a:xfrm>
          <a:prstGeom prst="straightConnector1">
            <a:avLst/>
          </a:prstGeom>
          <a:noFill/>
          <a:ln w="28575" cap="flat" cmpd="sng" algn="ctr">
            <a:solidFill>
              <a:srgbClr val="000000"/>
            </a:solidFill>
            <a:prstDash val="solid"/>
            <a:miter lim="800000"/>
            <a:headEnd type="none" w="lg" len="lg"/>
            <a:tailEnd type="none" w="lg" len="med"/>
          </a:ln>
          <a:effectLst/>
        </p:spPr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5196BB43-B6D2-604D-A043-9EC8B32FE2AA}"/>
              </a:ext>
            </a:extLst>
          </p:cNvPr>
          <p:cNvSpPr txBox="1"/>
          <p:nvPr/>
        </p:nvSpPr>
        <p:spPr>
          <a:xfrm>
            <a:off x="2188009" y="5659776"/>
            <a:ext cx="3481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Storage Servers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5DA7EF8B-03DF-8A4F-9128-8B1AB5EBC6BC}"/>
              </a:ext>
            </a:extLst>
          </p:cNvPr>
          <p:cNvSpPr txBox="1"/>
          <p:nvPr/>
        </p:nvSpPr>
        <p:spPr>
          <a:xfrm>
            <a:off x="3928677" y="2760638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Replicated Storage Rack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3ACC76A-B9E1-0C4F-AA40-C703245E59EE}"/>
              </a:ext>
            </a:extLst>
          </p:cNvPr>
          <p:cNvSpPr/>
          <p:nvPr/>
        </p:nvSpPr>
        <p:spPr>
          <a:xfrm>
            <a:off x="1478589" y="3579737"/>
            <a:ext cx="2377440" cy="594360"/>
          </a:xfrm>
          <a:prstGeom prst="rect">
            <a:avLst/>
          </a:prstGeom>
          <a:solidFill>
            <a:srgbClr val="A5A5A5">
              <a:lumMod val="40000"/>
              <a:lumOff val="60000"/>
            </a:srgbClr>
          </a:solidFill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L2/L3 Routing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BF93B32A-D136-6F4D-8249-BFCB7F6EBB8D}"/>
              </a:ext>
            </a:extLst>
          </p:cNvPr>
          <p:cNvSpPr/>
          <p:nvPr/>
        </p:nvSpPr>
        <p:spPr>
          <a:xfrm>
            <a:off x="2597284" y="4160349"/>
            <a:ext cx="2716187" cy="441948"/>
          </a:xfrm>
          <a:prstGeom prst="rect">
            <a:avLst/>
          </a:prstGeom>
          <a:noFill/>
          <a:ln w="190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ToR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Switch Data plane</a:t>
            </a:r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1D81455C-4B2D-C145-834B-DBA62396DDBB}"/>
              </a:ext>
            </a:extLst>
          </p:cNvPr>
          <p:cNvGrpSpPr/>
          <p:nvPr/>
        </p:nvGrpSpPr>
        <p:grpSpPr>
          <a:xfrm>
            <a:off x="2111045" y="4617216"/>
            <a:ext cx="548640" cy="952177"/>
            <a:chOff x="4160319" y="4770345"/>
            <a:chExt cx="548640" cy="952177"/>
          </a:xfrm>
        </p:grpSpPr>
        <p:sp>
          <p:nvSpPr>
            <p:cNvPr id="169" name="Can 168">
              <a:extLst>
                <a:ext uri="{FF2B5EF4-FFF2-40B4-BE49-F238E27FC236}">
                  <a16:creationId xmlns:a16="http://schemas.microsoft.com/office/drawing/2014/main" id="{A6EE96D9-8451-AC45-A162-EE164AD663AF}"/>
                </a:ext>
              </a:extLst>
            </p:cNvPr>
            <p:cNvSpPr/>
            <p:nvPr/>
          </p:nvSpPr>
          <p:spPr>
            <a:xfrm>
              <a:off x="4160319" y="5173882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7B3B4079-F89B-4E4C-B319-19EA7B4AAA14}"/>
                </a:ext>
              </a:extLst>
            </p:cNvPr>
            <p:cNvCxnSpPr/>
            <p:nvPr/>
          </p:nvCxnSpPr>
          <p:spPr>
            <a:xfrm flipV="1">
              <a:off x="4434641" y="4770345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DF2F8D7E-A91A-C446-BD56-3909724721F9}"/>
              </a:ext>
            </a:extLst>
          </p:cNvPr>
          <p:cNvGrpSpPr/>
          <p:nvPr/>
        </p:nvGrpSpPr>
        <p:grpSpPr>
          <a:xfrm>
            <a:off x="5165599" y="4617216"/>
            <a:ext cx="548640" cy="952177"/>
            <a:chOff x="7045759" y="4770345"/>
            <a:chExt cx="548640" cy="952177"/>
          </a:xfrm>
        </p:grpSpPr>
        <p:sp>
          <p:nvSpPr>
            <p:cNvPr id="172" name="Can 171">
              <a:extLst>
                <a:ext uri="{FF2B5EF4-FFF2-40B4-BE49-F238E27FC236}">
                  <a16:creationId xmlns:a16="http://schemas.microsoft.com/office/drawing/2014/main" id="{6A1506EA-BE8D-1E40-89FE-7B7398B08BE2}"/>
                </a:ext>
              </a:extLst>
            </p:cNvPr>
            <p:cNvSpPr/>
            <p:nvPr/>
          </p:nvSpPr>
          <p:spPr>
            <a:xfrm>
              <a:off x="7045759" y="5173882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4851EBA3-BC98-7942-8356-D5B9EF16B915}"/>
                </a:ext>
              </a:extLst>
            </p:cNvPr>
            <p:cNvCxnSpPr/>
            <p:nvPr/>
          </p:nvCxnSpPr>
          <p:spPr>
            <a:xfrm flipV="1">
              <a:off x="7320081" y="4770345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0C964142-4B4B-3342-A75E-3337B0CBFD0E}"/>
              </a:ext>
            </a:extLst>
          </p:cNvPr>
          <p:cNvGrpSpPr/>
          <p:nvPr/>
        </p:nvGrpSpPr>
        <p:grpSpPr>
          <a:xfrm>
            <a:off x="5947207" y="4617216"/>
            <a:ext cx="548640" cy="952177"/>
            <a:chOff x="7938995" y="4770345"/>
            <a:chExt cx="548640" cy="952177"/>
          </a:xfrm>
        </p:grpSpPr>
        <p:sp>
          <p:nvSpPr>
            <p:cNvPr id="175" name="Can 174">
              <a:extLst>
                <a:ext uri="{FF2B5EF4-FFF2-40B4-BE49-F238E27FC236}">
                  <a16:creationId xmlns:a16="http://schemas.microsoft.com/office/drawing/2014/main" id="{C4D7628B-33B8-F74A-BD9E-D7E03CFAB72F}"/>
                </a:ext>
              </a:extLst>
            </p:cNvPr>
            <p:cNvSpPr/>
            <p:nvPr/>
          </p:nvSpPr>
          <p:spPr>
            <a:xfrm>
              <a:off x="7938995" y="5173882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C1C08679-8510-5947-85C5-C3442BF30BB5}"/>
                </a:ext>
              </a:extLst>
            </p:cNvPr>
            <p:cNvCxnSpPr/>
            <p:nvPr/>
          </p:nvCxnSpPr>
          <p:spPr>
            <a:xfrm flipV="1">
              <a:off x="8213317" y="4770345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CFB7D10-9D7F-5548-9BA9-5350700AF499}"/>
              </a:ext>
            </a:extLst>
          </p:cNvPr>
          <p:cNvGrpSpPr/>
          <p:nvPr/>
        </p:nvGrpSpPr>
        <p:grpSpPr>
          <a:xfrm>
            <a:off x="2892653" y="4617216"/>
            <a:ext cx="548640" cy="952177"/>
            <a:chOff x="4999501" y="4770345"/>
            <a:chExt cx="548640" cy="952177"/>
          </a:xfrm>
        </p:grpSpPr>
        <p:sp>
          <p:nvSpPr>
            <p:cNvPr id="178" name="Can 177">
              <a:extLst>
                <a:ext uri="{FF2B5EF4-FFF2-40B4-BE49-F238E27FC236}">
                  <a16:creationId xmlns:a16="http://schemas.microsoft.com/office/drawing/2014/main" id="{8E348B11-13F2-D843-A9E4-ADC2B8AB18B0}"/>
                </a:ext>
              </a:extLst>
            </p:cNvPr>
            <p:cNvSpPr/>
            <p:nvPr/>
          </p:nvSpPr>
          <p:spPr>
            <a:xfrm>
              <a:off x="4999501" y="5173882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32E56590-B103-8148-9239-0800E43C376F}"/>
                </a:ext>
              </a:extLst>
            </p:cNvPr>
            <p:cNvCxnSpPr/>
            <p:nvPr/>
          </p:nvCxnSpPr>
          <p:spPr>
            <a:xfrm flipV="1">
              <a:off x="5273823" y="4770345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1C32643A-7263-9D4F-85FB-10970D1E4325}"/>
              </a:ext>
            </a:extLst>
          </p:cNvPr>
          <p:cNvGrpSpPr/>
          <p:nvPr/>
        </p:nvGrpSpPr>
        <p:grpSpPr>
          <a:xfrm>
            <a:off x="4383991" y="4603651"/>
            <a:ext cx="548640" cy="952177"/>
            <a:chOff x="6357862" y="4756780"/>
            <a:chExt cx="548640" cy="952177"/>
          </a:xfrm>
        </p:grpSpPr>
        <p:sp>
          <p:nvSpPr>
            <p:cNvPr id="181" name="Can 180">
              <a:extLst>
                <a:ext uri="{FF2B5EF4-FFF2-40B4-BE49-F238E27FC236}">
                  <a16:creationId xmlns:a16="http://schemas.microsoft.com/office/drawing/2014/main" id="{1A9A704E-B193-E745-9897-CDD955177641}"/>
                </a:ext>
              </a:extLst>
            </p:cNvPr>
            <p:cNvSpPr/>
            <p:nvPr/>
          </p:nvSpPr>
          <p:spPr>
            <a:xfrm>
              <a:off x="6357862" y="5160317"/>
              <a:ext cx="548640" cy="548640"/>
            </a:xfrm>
            <a:prstGeom prst="can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0CB0F040-B053-E648-938B-55D07A23DED1}"/>
                </a:ext>
              </a:extLst>
            </p:cNvPr>
            <p:cNvCxnSpPr/>
            <p:nvPr/>
          </p:nvCxnSpPr>
          <p:spPr>
            <a:xfrm flipV="1">
              <a:off x="6632184" y="4756780"/>
              <a:ext cx="49" cy="403539"/>
            </a:xfrm>
            <a:prstGeom prst="straightConnector1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lg" len="lg"/>
              <a:tailEnd type="none" w="lg" len="med"/>
            </a:ln>
            <a:effectLst/>
          </p:spPr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F55B87-4278-F74F-B07C-6B8B2C81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5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0B624C5-E886-624D-A80E-7D6A1783CE22}"/>
              </a:ext>
            </a:extLst>
          </p:cNvPr>
          <p:cNvCxnSpPr/>
          <p:nvPr/>
        </p:nvCxnSpPr>
        <p:spPr>
          <a:xfrm flipV="1">
            <a:off x="6495847" y="2560200"/>
            <a:ext cx="1857801" cy="1019537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1D767A-7BA5-7545-8E52-BF713132C76E}"/>
              </a:ext>
            </a:extLst>
          </p:cNvPr>
          <p:cNvCxnSpPr/>
          <p:nvPr/>
        </p:nvCxnSpPr>
        <p:spPr>
          <a:xfrm>
            <a:off x="6470113" y="4174097"/>
            <a:ext cx="1883535" cy="1668589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37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09B9-A982-FB48-8B14-483928A9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700" dirty="0"/>
              <a:t>How</a:t>
            </a:r>
            <a:r>
              <a:rPr lang="zh-CN" altLang="en-US" sz="3700" dirty="0"/>
              <a:t> </a:t>
            </a:r>
            <a:r>
              <a:rPr lang="en-US" altLang="zh-CN" sz="3700" dirty="0"/>
              <a:t>to</a:t>
            </a:r>
            <a:r>
              <a:rPr lang="zh-CN" altLang="en-US" sz="3700" dirty="0"/>
              <a:t> </a:t>
            </a:r>
            <a:r>
              <a:rPr lang="en-US" altLang="zh-CN" sz="3700" dirty="0"/>
              <a:t>build</a:t>
            </a:r>
            <a:r>
              <a:rPr lang="zh-CN" altLang="en-US" sz="3700" dirty="0"/>
              <a:t> </a:t>
            </a:r>
            <a:r>
              <a:rPr lang="en-US" altLang="zh-CN" sz="3700" dirty="0"/>
              <a:t>a</a:t>
            </a:r>
            <a:r>
              <a:rPr lang="zh-CN" altLang="en-US" sz="3700" dirty="0"/>
              <a:t> </a:t>
            </a:r>
            <a:r>
              <a:rPr lang="en-US" altLang="zh-CN" sz="3700" dirty="0"/>
              <a:t>strongly</a:t>
            </a:r>
            <a:r>
              <a:rPr lang="zh-CN" altLang="en-US" sz="3700" dirty="0"/>
              <a:t> </a:t>
            </a:r>
            <a:r>
              <a:rPr lang="en-US" altLang="zh-CN" sz="3700" dirty="0"/>
              <a:t>consistent</a:t>
            </a:r>
            <a:br>
              <a:rPr lang="en-US" altLang="zh-CN" sz="3700" dirty="0"/>
            </a:br>
            <a:r>
              <a:rPr lang="en-US" altLang="zh-CN" sz="3700" dirty="0"/>
              <a:t>replicated</a:t>
            </a:r>
            <a:r>
              <a:rPr lang="zh-CN" altLang="en-US" sz="3700" dirty="0"/>
              <a:t> </a:t>
            </a:r>
            <a:r>
              <a:rPr lang="en-US" altLang="zh-CN" sz="3700" dirty="0"/>
              <a:t>system</a:t>
            </a:r>
            <a:r>
              <a:rPr lang="zh-CN" altLang="en-US" sz="3700" dirty="0"/>
              <a:t> </a:t>
            </a:r>
            <a:r>
              <a:rPr lang="en-US" altLang="zh-CN" sz="3700" dirty="0"/>
              <a:t>with</a:t>
            </a:r>
            <a:r>
              <a:rPr lang="zh-CN" altLang="en-US" sz="3700" dirty="0"/>
              <a:t> </a:t>
            </a:r>
            <a:r>
              <a:rPr lang="en-US" altLang="zh-CN" sz="3700" dirty="0"/>
              <a:t>near-linear</a:t>
            </a:r>
            <a:r>
              <a:rPr lang="zh-CN" altLang="en-US" sz="3700" dirty="0"/>
              <a:t> </a:t>
            </a:r>
            <a:r>
              <a:rPr lang="en-US" altLang="zh-CN" sz="3700" dirty="0"/>
              <a:t>scalability?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4026-B93C-F243-B375-4C5C98D2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07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maintain</a:t>
            </a:r>
            <a:r>
              <a:rPr lang="zh-CN" altLang="en-US" sz="3000" dirty="0"/>
              <a:t> </a:t>
            </a:r>
            <a:r>
              <a:rPr lang="en-US" altLang="zh-CN" sz="3000" dirty="0"/>
              <a:t>the</a:t>
            </a:r>
            <a:r>
              <a:rPr lang="zh-CN" altLang="en-US" sz="3000" dirty="0"/>
              <a:t> </a:t>
            </a:r>
            <a:r>
              <a:rPr lang="en-US" altLang="zh-CN" sz="3000" dirty="0"/>
              <a:t>dirty</a:t>
            </a:r>
            <a:r>
              <a:rPr lang="zh-CN" altLang="en-US" sz="3000" dirty="0"/>
              <a:t> </a:t>
            </a:r>
            <a:r>
              <a:rPr lang="en-US" altLang="zh-CN" sz="3000" dirty="0"/>
              <a:t>set</a:t>
            </a:r>
            <a:r>
              <a:rPr lang="zh-CN" altLang="en-US" sz="3000" dirty="0"/>
              <a:t> </a:t>
            </a:r>
            <a:r>
              <a:rPr lang="en-US" altLang="zh-CN" sz="3000" dirty="0"/>
              <a:t>in</a:t>
            </a:r>
            <a:r>
              <a:rPr lang="zh-CN" altLang="en-US" sz="3000" dirty="0"/>
              <a:t> </a:t>
            </a:r>
            <a:r>
              <a:rPr lang="en-US" altLang="zh-CN" sz="3000" dirty="0"/>
              <a:t>network?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achieve</a:t>
            </a:r>
            <a:r>
              <a:rPr lang="zh-CN" altLang="en-US" sz="3000" dirty="0"/>
              <a:t> </a:t>
            </a:r>
            <a:r>
              <a:rPr lang="en-US" altLang="zh-CN" sz="3000" dirty="0"/>
              <a:t>near-linear</a:t>
            </a:r>
            <a:r>
              <a:rPr lang="zh-CN" altLang="en-US" sz="3000" dirty="0"/>
              <a:t> </a:t>
            </a:r>
            <a:r>
              <a:rPr lang="en-US" altLang="zh-CN" sz="3000" dirty="0"/>
              <a:t>scalability?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guarantee</a:t>
            </a:r>
            <a:r>
              <a:rPr lang="zh-CN" altLang="en-US" sz="3000" dirty="0"/>
              <a:t> </a:t>
            </a:r>
            <a:r>
              <a:rPr lang="en-US" altLang="zh-CN" sz="3000" dirty="0"/>
              <a:t>consistency?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handle</a:t>
            </a:r>
            <a:r>
              <a:rPr lang="zh-CN" altLang="en-US" sz="3000" dirty="0"/>
              <a:t> </a:t>
            </a:r>
            <a:r>
              <a:rPr lang="en-US" altLang="zh-CN" sz="3000" dirty="0"/>
              <a:t>failures?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C9E90-605D-764D-BF30-F89EF494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36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09B9-A982-FB48-8B14-483928A9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700" dirty="0"/>
              <a:t>How</a:t>
            </a:r>
            <a:r>
              <a:rPr lang="zh-CN" altLang="en-US" sz="3700" dirty="0"/>
              <a:t> </a:t>
            </a:r>
            <a:r>
              <a:rPr lang="en-US" altLang="zh-CN" sz="3700" dirty="0"/>
              <a:t>to</a:t>
            </a:r>
            <a:r>
              <a:rPr lang="zh-CN" altLang="en-US" sz="3700" dirty="0"/>
              <a:t> </a:t>
            </a:r>
            <a:r>
              <a:rPr lang="en-US" altLang="zh-CN" sz="3700" dirty="0"/>
              <a:t>build</a:t>
            </a:r>
            <a:r>
              <a:rPr lang="zh-CN" altLang="en-US" sz="3700" dirty="0"/>
              <a:t> </a:t>
            </a:r>
            <a:r>
              <a:rPr lang="en-US" altLang="zh-CN" sz="3700" dirty="0"/>
              <a:t>a</a:t>
            </a:r>
            <a:r>
              <a:rPr lang="zh-CN" altLang="en-US" sz="3700" dirty="0"/>
              <a:t> </a:t>
            </a:r>
            <a:r>
              <a:rPr lang="en-US" altLang="zh-CN" sz="3700" dirty="0"/>
              <a:t>strongly</a:t>
            </a:r>
            <a:r>
              <a:rPr lang="zh-CN" altLang="en-US" sz="3700" dirty="0"/>
              <a:t> </a:t>
            </a:r>
            <a:r>
              <a:rPr lang="en-US" altLang="zh-CN" sz="3700" dirty="0"/>
              <a:t>consistent</a:t>
            </a:r>
            <a:br>
              <a:rPr lang="en-US" altLang="zh-CN" sz="3700" dirty="0"/>
            </a:br>
            <a:r>
              <a:rPr lang="en-US" altLang="zh-CN" sz="3700" dirty="0"/>
              <a:t>replicated</a:t>
            </a:r>
            <a:r>
              <a:rPr lang="zh-CN" altLang="en-US" sz="3700" dirty="0"/>
              <a:t> </a:t>
            </a:r>
            <a:r>
              <a:rPr lang="en-US" altLang="zh-CN" sz="3700" dirty="0"/>
              <a:t>system</a:t>
            </a:r>
            <a:r>
              <a:rPr lang="zh-CN" altLang="en-US" sz="3700" dirty="0"/>
              <a:t> </a:t>
            </a:r>
            <a:r>
              <a:rPr lang="en-US" altLang="zh-CN" sz="3700" dirty="0"/>
              <a:t>with</a:t>
            </a:r>
            <a:r>
              <a:rPr lang="zh-CN" altLang="en-US" sz="3700" dirty="0"/>
              <a:t> </a:t>
            </a:r>
            <a:r>
              <a:rPr lang="en-US" altLang="zh-CN" sz="3700" dirty="0"/>
              <a:t>near-linear</a:t>
            </a:r>
            <a:r>
              <a:rPr lang="zh-CN" altLang="en-US" sz="3700" dirty="0"/>
              <a:t> </a:t>
            </a:r>
            <a:r>
              <a:rPr lang="en-US" altLang="zh-CN" sz="3700" dirty="0"/>
              <a:t>scalability?</a:t>
            </a:r>
            <a:endParaRPr lang="en-US" sz="3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04026-B93C-F243-B375-4C5C98D24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07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How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to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maintain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the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dirty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set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in</a:t>
            </a:r>
            <a:r>
              <a:rPr lang="zh-CN" altLang="en-US" sz="3000" dirty="0">
                <a:solidFill>
                  <a:srgbClr val="FF0000"/>
                </a:solidFill>
              </a:rPr>
              <a:t> </a:t>
            </a:r>
            <a:r>
              <a:rPr lang="en-US" altLang="zh-CN" sz="3000" dirty="0">
                <a:solidFill>
                  <a:srgbClr val="FF0000"/>
                </a:solidFill>
              </a:rPr>
              <a:t>network?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achieve</a:t>
            </a:r>
            <a:r>
              <a:rPr lang="zh-CN" altLang="en-US" sz="3000" dirty="0"/>
              <a:t> </a:t>
            </a:r>
            <a:r>
              <a:rPr lang="en-US" altLang="zh-CN" sz="3000" dirty="0"/>
              <a:t>near-linear</a:t>
            </a:r>
            <a:r>
              <a:rPr lang="zh-CN" altLang="en-US" sz="3000" dirty="0"/>
              <a:t> </a:t>
            </a:r>
            <a:r>
              <a:rPr lang="en-US" altLang="zh-CN" sz="3000" dirty="0"/>
              <a:t>scalability?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guarantee</a:t>
            </a:r>
            <a:r>
              <a:rPr lang="zh-CN" altLang="en-US" sz="3000" dirty="0"/>
              <a:t> </a:t>
            </a:r>
            <a:r>
              <a:rPr lang="en-US" altLang="zh-CN" sz="3000" dirty="0"/>
              <a:t>consistency?</a:t>
            </a:r>
          </a:p>
          <a:p>
            <a:pPr>
              <a:buFont typeface="Wingdings" pitchFamily="2" charset="2"/>
              <a:buChar char="Ø"/>
            </a:pPr>
            <a:endParaRPr lang="en-US" altLang="zh-CN" sz="3000" dirty="0"/>
          </a:p>
          <a:p>
            <a:pPr>
              <a:buFont typeface="Wingdings" pitchFamily="2" charset="2"/>
              <a:buChar char="Ø"/>
            </a:pPr>
            <a:r>
              <a:rPr lang="zh-CN" altLang="en-US" sz="3000" dirty="0"/>
              <a:t> </a:t>
            </a:r>
            <a:r>
              <a:rPr lang="en-US" altLang="zh-CN" sz="3000" dirty="0"/>
              <a:t>How</a:t>
            </a:r>
            <a:r>
              <a:rPr lang="zh-CN" altLang="en-US" sz="3000" dirty="0"/>
              <a:t> </a:t>
            </a:r>
            <a:r>
              <a:rPr lang="en-US" altLang="zh-CN" sz="3000" dirty="0"/>
              <a:t>to</a:t>
            </a:r>
            <a:r>
              <a:rPr lang="zh-CN" altLang="en-US" sz="3000" dirty="0"/>
              <a:t> </a:t>
            </a:r>
            <a:r>
              <a:rPr lang="en-US" altLang="zh-CN" sz="3000" dirty="0"/>
              <a:t>handle</a:t>
            </a:r>
            <a:r>
              <a:rPr lang="zh-CN" altLang="en-US" sz="3000" dirty="0"/>
              <a:t> </a:t>
            </a:r>
            <a:r>
              <a:rPr lang="en-US" altLang="zh-CN" sz="3000" dirty="0"/>
              <a:t>failures?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C9E90-605D-764D-BF30-F89EF4948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9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C200E-D377-8F4B-98B4-E932B0EC9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Programmable</a:t>
            </a:r>
            <a:r>
              <a:rPr lang="zh-CN" altLang="en-US" sz="4000" dirty="0"/>
              <a:t> </a:t>
            </a:r>
            <a:r>
              <a:rPr lang="en-US" altLang="zh-CN" sz="4000" dirty="0"/>
              <a:t>switch</a:t>
            </a:r>
            <a:r>
              <a:rPr lang="zh-CN" altLang="en-US" sz="4000" dirty="0"/>
              <a:t> </a:t>
            </a:r>
            <a:r>
              <a:rPr lang="en-US" altLang="zh-CN" sz="4000" dirty="0"/>
              <a:t>architecture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931CEC-1D15-8D41-8108-6DEF034B2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413"/>
            <a:ext cx="2743200" cy="276999"/>
          </a:xfrm>
        </p:spPr>
        <p:txBody>
          <a:bodyPr/>
          <a:lstStyle/>
          <a:p>
            <a:fld id="{9F0A95E9-7F37-EC4A-9EA7-223FF38CD9CE}" type="slidenum">
              <a:rPr lang="en-US" smtClean="0"/>
              <a:t>8</a:t>
            </a:fld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9517643-2AB9-A046-BD59-8611333865AB}"/>
              </a:ext>
            </a:extLst>
          </p:cNvPr>
          <p:cNvSpPr/>
          <p:nvPr/>
        </p:nvSpPr>
        <p:spPr>
          <a:xfrm>
            <a:off x="1936482" y="3018157"/>
            <a:ext cx="562583" cy="96129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Custom</a:t>
            </a:r>
          </a:p>
          <a:p>
            <a:pPr algn="ctr"/>
            <a:r>
              <a:rPr lang="zh-CN" altLang="en-US" sz="1600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parser</a:t>
            </a:r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101861-47C5-9147-8960-273767014278}"/>
              </a:ext>
            </a:extLst>
          </p:cNvPr>
          <p:cNvSpPr txBox="1"/>
          <p:nvPr/>
        </p:nvSpPr>
        <p:spPr>
          <a:xfrm>
            <a:off x="629354" y="3243011"/>
            <a:ext cx="9732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packets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673CAB-6B41-1149-8763-DD2186BFC125}"/>
              </a:ext>
            </a:extLst>
          </p:cNvPr>
          <p:cNvSpPr/>
          <p:nvPr/>
        </p:nvSpPr>
        <p:spPr>
          <a:xfrm>
            <a:off x="2958354" y="1690688"/>
            <a:ext cx="3651537" cy="410587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Ingress</a:t>
            </a:r>
            <a:r>
              <a:rPr lang="zh-CN" altLang="en-US" sz="1600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pipeline</a:t>
            </a:r>
          </a:p>
          <a:p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8EA71CD-890D-D24C-8437-7B1B769D1D02}"/>
              </a:ext>
            </a:extLst>
          </p:cNvPr>
          <p:cNvSpPr/>
          <p:nvPr/>
        </p:nvSpPr>
        <p:spPr>
          <a:xfrm>
            <a:off x="3169697" y="2447365"/>
            <a:ext cx="1335069" cy="207084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altLang="zh-CN" sz="14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7FCEB1-B32B-AC42-8DA5-538080D19658}"/>
              </a:ext>
            </a:extLst>
          </p:cNvPr>
          <p:cNvSpPr/>
          <p:nvPr/>
        </p:nvSpPr>
        <p:spPr>
          <a:xfrm>
            <a:off x="3320660" y="2902743"/>
            <a:ext cx="457965" cy="95945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match</a:t>
            </a:r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Trapezoid 23">
            <a:extLst>
              <a:ext uri="{FF2B5EF4-FFF2-40B4-BE49-F238E27FC236}">
                <a16:creationId xmlns:a16="http://schemas.microsoft.com/office/drawing/2014/main" id="{30A81CBB-C9F3-314C-A9DA-7947E78F7EB5}"/>
              </a:ext>
            </a:extLst>
          </p:cNvPr>
          <p:cNvSpPr/>
          <p:nvPr/>
        </p:nvSpPr>
        <p:spPr>
          <a:xfrm rot="16200000">
            <a:off x="3688362" y="3153486"/>
            <a:ext cx="959451" cy="457965"/>
          </a:xfrm>
          <a:prstGeom prst="trapezoid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action</a:t>
            </a:r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602E9C1-B5EF-184E-8DC7-C0DBCD7E0AA9}"/>
              </a:ext>
            </a:extLst>
          </p:cNvPr>
          <p:cNvSpPr/>
          <p:nvPr/>
        </p:nvSpPr>
        <p:spPr>
          <a:xfrm>
            <a:off x="5032959" y="2447365"/>
            <a:ext cx="749278" cy="20708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0FF794-3504-1A4A-BFFC-3F7EB2616DAC}"/>
              </a:ext>
            </a:extLst>
          </p:cNvPr>
          <p:cNvSpPr txBox="1"/>
          <p:nvPr/>
        </p:nvSpPr>
        <p:spPr>
          <a:xfrm>
            <a:off x="3449482" y="2091637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</a:t>
            </a:r>
            <a:r>
              <a:rPr lang="zh-CN" altLang="en-US" sz="16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D6F80F-A751-1945-9886-584E11CB5DD5}"/>
              </a:ext>
            </a:extLst>
          </p:cNvPr>
          <p:cNvSpPr txBox="1"/>
          <p:nvPr/>
        </p:nvSpPr>
        <p:spPr>
          <a:xfrm>
            <a:off x="4990264" y="2078033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</a:t>
            </a:r>
            <a:r>
              <a:rPr lang="zh-CN" altLang="en-US" sz="16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6FC106-0FBD-9D47-8CF7-4D000A6CFCE4}"/>
              </a:ext>
            </a:extLst>
          </p:cNvPr>
          <p:cNvSpPr txBox="1"/>
          <p:nvPr/>
        </p:nvSpPr>
        <p:spPr>
          <a:xfrm>
            <a:off x="6274027" y="3243011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C188955-C00C-7D4B-93FD-5FF861127541}"/>
              </a:ext>
            </a:extLst>
          </p:cNvPr>
          <p:cNvSpPr/>
          <p:nvPr/>
        </p:nvSpPr>
        <p:spPr>
          <a:xfrm>
            <a:off x="7095801" y="3018157"/>
            <a:ext cx="470647" cy="9613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Queues</a:t>
            </a:r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CE7413-FA0E-9345-9224-FFB8DC4C367E}"/>
              </a:ext>
            </a:extLst>
          </p:cNvPr>
          <p:cNvSpPr/>
          <p:nvPr/>
        </p:nvSpPr>
        <p:spPr>
          <a:xfrm>
            <a:off x="8059333" y="1690688"/>
            <a:ext cx="1701777" cy="408577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Egress</a:t>
            </a:r>
            <a:r>
              <a:rPr lang="zh-CN" altLang="en-US" sz="1600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pipeline</a:t>
            </a:r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52CF37-B080-E042-92F6-A177B54734D3}"/>
              </a:ext>
            </a:extLst>
          </p:cNvPr>
          <p:cNvSpPr txBox="1"/>
          <p:nvPr/>
        </p:nvSpPr>
        <p:spPr>
          <a:xfrm>
            <a:off x="8447606" y="2086690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Stage</a:t>
            </a:r>
            <a:r>
              <a:rPr lang="zh-CN" altLang="en-US" sz="16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34D9CB-32EA-F74A-B6E4-A7F2C967CDAE}"/>
              </a:ext>
            </a:extLst>
          </p:cNvPr>
          <p:cNvSpPr txBox="1"/>
          <p:nvPr/>
        </p:nvSpPr>
        <p:spPr>
          <a:xfrm>
            <a:off x="9342233" y="3252291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9583437E-E591-8E42-B26A-97CA3B7D30FE}"/>
              </a:ext>
            </a:extLst>
          </p:cNvPr>
          <p:cNvSpPr/>
          <p:nvPr/>
        </p:nvSpPr>
        <p:spPr>
          <a:xfrm>
            <a:off x="2498028" y="3382468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7F93472A-6F2D-DC4D-8A72-7AC0DF66B574}"/>
              </a:ext>
            </a:extLst>
          </p:cNvPr>
          <p:cNvSpPr/>
          <p:nvPr/>
        </p:nvSpPr>
        <p:spPr>
          <a:xfrm>
            <a:off x="1460809" y="3404298"/>
            <a:ext cx="461167" cy="1060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7EADDEA0-C8AE-AD46-812C-0582E112A5A6}"/>
              </a:ext>
            </a:extLst>
          </p:cNvPr>
          <p:cNvSpPr/>
          <p:nvPr/>
        </p:nvSpPr>
        <p:spPr>
          <a:xfrm>
            <a:off x="4541535" y="3401405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0DEB493-A4E4-7F4A-8B4E-ED2052BFEBF6}"/>
              </a:ext>
            </a:extLst>
          </p:cNvPr>
          <p:cNvSpPr/>
          <p:nvPr/>
        </p:nvSpPr>
        <p:spPr>
          <a:xfrm>
            <a:off x="6627021" y="3401404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DBA1774A-B81C-B34B-BE2C-0028D3B45765}"/>
              </a:ext>
            </a:extLst>
          </p:cNvPr>
          <p:cNvSpPr/>
          <p:nvPr/>
        </p:nvSpPr>
        <p:spPr>
          <a:xfrm>
            <a:off x="7588317" y="3401727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807101B5-2EA9-E14B-BA8F-84C1725B7153}"/>
              </a:ext>
            </a:extLst>
          </p:cNvPr>
          <p:cNvSpPr/>
          <p:nvPr/>
        </p:nvSpPr>
        <p:spPr>
          <a:xfrm>
            <a:off x="5813701" y="3401404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9D382C-14F2-1546-B1C3-8AA0D8B230DD}"/>
              </a:ext>
            </a:extLst>
          </p:cNvPr>
          <p:cNvSpPr txBox="1"/>
          <p:nvPr/>
        </p:nvSpPr>
        <p:spPr>
          <a:xfrm>
            <a:off x="5229904" y="3298123"/>
            <a:ext cx="423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019B8D6-6F80-B949-B26F-75706CAF36D4}"/>
              </a:ext>
            </a:extLst>
          </p:cNvPr>
          <p:cNvSpPr txBox="1"/>
          <p:nvPr/>
        </p:nvSpPr>
        <p:spPr>
          <a:xfrm>
            <a:off x="8682236" y="3247730"/>
            <a:ext cx="9475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…</a:t>
            </a:r>
            <a:endParaRPr lang="en-US" sz="1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296E797D-7D4B-A841-B4F6-25F755E52381}"/>
              </a:ext>
            </a:extLst>
          </p:cNvPr>
          <p:cNvSpPr/>
          <p:nvPr/>
        </p:nvSpPr>
        <p:spPr>
          <a:xfrm>
            <a:off x="9816027" y="3401404"/>
            <a:ext cx="460326" cy="10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66257B7-51A5-F543-8327-8D65F441FE5F}"/>
              </a:ext>
            </a:extLst>
          </p:cNvPr>
          <p:cNvGrpSpPr/>
          <p:nvPr/>
        </p:nvGrpSpPr>
        <p:grpSpPr>
          <a:xfrm>
            <a:off x="3169696" y="4873940"/>
            <a:ext cx="1335069" cy="611916"/>
            <a:chOff x="830198" y="5556949"/>
            <a:chExt cx="1335069" cy="611916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C5A65389-74CD-0645-AD9A-1F48760C557B}"/>
                </a:ext>
              </a:extLst>
            </p:cNvPr>
            <p:cNvSpPr/>
            <p:nvPr/>
          </p:nvSpPr>
          <p:spPr>
            <a:xfrm>
              <a:off x="830198" y="5591365"/>
              <a:ext cx="1335069" cy="5775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B4084D-10B5-5F44-B4C1-3E54C72F40D6}"/>
                </a:ext>
              </a:extLst>
            </p:cNvPr>
            <p:cNvSpPr txBox="1"/>
            <p:nvPr/>
          </p:nvSpPr>
          <p:spPr>
            <a:xfrm>
              <a:off x="926844" y="5556949"/>
              <a:ext cx="11417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Register</a:t>
              </a:r>
              <a:r>
                <a:rPr lang="zh-CN" altLang="en-US" sz="1600" dirty="0">
                  <a:latin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array</a:t>
              </a:r>
              <a:endPara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D8B3742-CE4A-FC4D-A8C0-79EEC7998EAE}"/>
              </a:ext>
            </a:extLst>
          </p:cNvPr>
          <p:cNvGrpSpPr/>
          <p:nvPr/>
        </p:nvGrpSpPr>
        <p:grpSpPr>
          <a:xfrm>
            <a:off x="4790732" y="4898000"/>
            <a:ext cx="1335069" cy="611916"/>
            <a:chOff x="830198" y="5556949"/>
            <a:chExt cx="1335069" cy="611916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3C8F187C-88AA-A542-94F3-1FF859524F3C}"/>
                </a:ext>
              </a:extLst>
            </p:cNvPr>
            <p:cNvSpPr/>
            <p:nvPr/>
          </p:nvSpPr>
          <p:spPr>
            <a:xfrm>
              <a:off x="830198" y="5591365"/>
              <a:ext cx="1335069" cy="5775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837D8B9-8404-194C-B161-211F2A3DB3CA}"/>
                </a:ext>
              </a:extLst>
            </p:cNvPr>
            <p:cNvSpPr txBox="1"/>
            <p:nvPr/>
          </p:nvSpPr>
          <p:spPr>
            <a:xfrm>
              <a:off x="926844" y="5556949"/>
              <a:ext cx="11417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Register</a:t>
              </a:r>
              <a:r>
                <a:rPr lang="zh-CN" altLang="en-US" sz="1600" dirty="0">
                  <a:latin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array</a:t>
              </a:r>
              <a:endPara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7848B36-7FEB-5F45-A809-47F84CFB7C3E}"/>
              </a:ext>
            </a:extLst>
          </p:cNvPr>
          <p:cNvGrpSpPr/>
          <p:nvPr/>
        </p:nvGrpSpPr>
        <p:grpSpPr>
          <a:xfrm>
            <a:off x="8195966" y="4873939"/>
            <a:ext cx="1335069" cy="611916"/>
            <a:chOff x="830198" y="5556949"/>
            <a:chExt cx="1335069" cy="611916"/>
          </a:xfrm>
        </p:grpSpPr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651880A6-8EC4-FE48-9F5D-9ADEF9DA3B6A}"/>
                </a:ext>
              </a:extLst>
            </p:cNvPr>
            <p:cNvSpPr/>
            <p:nvPr/>
          </p:nvSpPr>
          <p:spPr>
            <a:xfrm>
              <a:off x="830198" y="5591365"/>
              <a:ext cx="1335069" cy="5775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endParaRPr lang="en-US" altLang="zh-CN" sz="14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algn="ctr"/>
              <a:endParaRPr lang="en-US" sz="2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3D82146-D94A-9749-948D-7400A50F917A}"/>
                </a:ext>
              </a:extLst>
            </p:cNvPr>
            <p:cNvSpPr txBox="1"/>
            <p:nvPr/>
          </p:nvSpPr>
          <p:spPr>
            <a:xfrm>
              <a:off x="926844" y="5556949"/>
              <a:ext cx="11417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Register</a:t>
              </a:r>
              <a:r>
                <a:rPr lang="zh-CN" altLang="en-US" sz="1600" dirty="0">
                  <a:latin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  <a:r>
                <a:rPr lang="en-US" altLang="zh-CN" sz="16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array</a:t>
              </a:r>
              <a:endPara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endParaRPr>
            </a:p>
          </p:txBody>
        </p:sp>
      </p:grpSp>
      <p:sp>
        <p:nvSpPr>
          <p:cNvPr id="6" name="Up-Down Arrow 5">
            <a:extLst>
              <a:ext uri="{FF2B5EF4-FFF2-40B4-BE49-F238E27FC236}">
                <a16:creationId xmlns:a16="http://schemas.microsoft.com/office/drawing/2014/main" id="{B400A84E-2B15-CD41-BD2A-2AB10A773CA2}"/>
              </a:ext>
            </a:extLst>
          </p:cNvPr>
          <p:cNvSpPr/>
          <p:nvPr/>
        </p:nvSpPr>
        <p:spPr>
          <a:xfrm>
            <a:off x="3778625" y="4526870"/>
            <a:ext cx="160480" cy="34707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3" name="Up-Down Arrow 52">
            <a:extLst>
              <a:ext uri="{FF2B5EF4-FFF2-40B4-BE49-F238E27FC236}">
                <a16:creationId xmlns:a16="http://schemas.microsoft.com/office/drawing/2014/main" id="{6C834D29-596D-DF41-A105-692953D1AB14}"/>
              </a:ext>
            </a:extLst>
          </p:cNvPr>
          <p:cNvSpPr/>
          <p:nvPr/>
        </p:nvSpPr>
        <p:spPr>
          <a:xfrm>
            <a:off x="5361638" y="4568138"/>
            <a:ext cx="160480" cy="34707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4" name="Up-Down Arrow 53">
            <a:extLst>
              <a:ext uri="{FF2B5EF4-FFF2-40B4-BE49-F238E27FC236}">
                <a16:creationId xmlns:a16="http://schemas.microsoft.com/office/drawing/2014/main" id="{4DB8CFE7-B369-A74B-B01B-E4C285CC1D1A}"/>
              </a:ext>
            </a:extLst>
          </p:cNvPr>
          <p:cNvSpPr/>
          <p:nvPr/>
        </p:nvSpPr>
        <p:spPr>
          <a:xfrm>
            <a:off x="8805230" y="4544077"/>
            <a:ext cx="160480" cy="34707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638FE92B-27C9-4E43-8D0F-601A67BB0ABE}"/>
              </a:ext>
            </a:extLst>
          </p:cNvPr>
          <p:cNvSpPr/>
          <p:nvPr/>
        </p:nvSpPr>
        <p:spPr>
          <a:xfrm>
            <a:off x="8483121" y="2456022"/>
            <a:ext cx="749278" cy="20708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sz="20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878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CB909-2650-B04A-BA59-E650B4C2B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413"/>
            <a:ext cx="2743200" cy="276999"/>
          </a:xfrm>
        </p:spPr>
        <p:txBody>
          <a:bodyPr/>
          <a:lstStyle/>
          <a:p>
            <a:fld id="{9F0A95E9-7F37-EC4A-9EA7-223FF38CD9C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C23DAE3-90BA-0F4B-A9D3-940599FE6136}"/>
              </a:ext>
            </a:extLst>
          </p:cNvPr>
          <p:cNvSpPr>
            <a:spLocks/>
          </p:cNvSpPr>
          <p:nvPr/>
        </p:nvSpPr>
        <p:spPr>
          <a:xfrm>
            <a:off x="1516114" y="3246120"/>
            <a:ext cx="1148822" cy="365760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ETH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F25B41-1CCD-ED42-84AF-544140734922}"/>
              </a:ext>
            </a:extLst>
          </p:cNvPr>
          <p:cNvSpPr>
            <a:spLocks/>
          </p:cNvSpPr>
          <p:nvPr/>
        </p:nvSpPr>
        <p:spPr>
          <a:xfrm>
            <a:off x="2655560" y="3246120"/>
            <a:ext cx="919144" cy="365760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IP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80719B9-9DE1-4E44-A15E-2731C4790050}"/>
              </a:ext>
            </a:extLst>
          </p:cNvPr>
          <p:cNvSpPr>
            <a:spLocks/>
          </p:cNvSpPr>
          <p:nvPr/>
        </p:nvSpPr>
        <p:spPr>
          <a:xfrm>
            <a:off x="3574704" y="3246120"/>
            <a:ext cx="1280160" cy="365760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TCP/UDP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8B1962-3C65-E642-B482-4E90B4F0EB0B}"/>
              </a:ext>
            </a:extLst>
          </p:cNvPr>
          <p:cNvSpPr>
            <a:spLocks/>
          </p:cNvSpPr>
          <p:nvPr/>
        </p:nvSpPr>
        <p:spPr>
          <a:xfrm>
            <a:off x="4854864" y="3246120"/>
            <a:ext cx="822960" cy="365760"/>
          </a:xfrm>
          <a:prstGeom prst="rect">
            <a:avLst/>
          </a:prstGeom>
          <a:solidFill>
            <a:srgbClr val="CD5360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TYPE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8DC9D91-C2C8-844F-8123-BCF7B099A4DF}"/>
              </a:ext>
            </a:extLst>
          </p:cNvPr>
          <p:cNvSpPr>
            <a:spLocks/>
          </p:cNvSpPr>
          <p:nvPr/>
        </p:nvSpPr>
        <p:spPr>
          <a:xfrm>
            <a:off x="6665904" y="3246120"/>
            <a:ext cx="1314542" cy="365760"/>
          </a:xfrm>
          <a:prstGeom prst="rect">
            <a:avLst/>
          </a:prstGeom>
          <a:solidFill>
            <a:srgbClr val="CD5360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SEQ_NUM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A13DE85-0423-9541-ADEC-1B39E3760FDC}"/>
              </a:ext>
            </a:extLst>
          </p:cNvPr>
          <p:cNvSpPr>
            <a:spLocks/>
          </p:cNvSpPr>
          <p:nvPr/>
        </p:nvSpPr>
        <p:spPr>
          <a:xfrm>
            <a:off x="7980446" y="3245183"/>
            <a:ext cx="1827543" cy="365760"/>
          </a:xfrm>
          <a:prstGeom prst="rect">
            <a:avLst/>
          </a:prstGeom>
          <a:solidFill>
            <a:srgbClr val="328CC1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Payload</a:t>
            </a:r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9FEAA98A-D6AD-1D48-97BE-AC016B9B489A}"/>
              </a:ext>
            </a:extLst>
          </p:cNvPr>
          <p:cNvSpPr/>
          <p:nvPr/>
        </p:nvSpPr>
        <p:spPr>
          <a:xfrm rot="16200000">
            <a:off x="3056197" y="1240952"/>
            <a:ext cx="258586" cy="333875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0B6F65-C39C-A54B-870A-3E4E8C4162B8}"/>
              </a:ext>
            </a:extLst>
          </p:cNvPr>
          <p:cNvSpPr txBox="1"/>
          <p:nvPr/>
        </p:nvSpPr>
        <p:spPr>
          <a:xfrm>
            <a:off x="2261389" y="2411700"/>
            <a:ext cx="2145716" cy="374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Existing Protocols </a:t>
            </a: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3DEA957B-6149-3C49-A249-D83D7564BB34}"/>
              </a:ext>
            </a:extLst>
          </p:cNvPr>
          <p:cNvSpPr/>
          <p:nvPr/>
        </p:nvSpPr>
        <p:spPr>
          <a:xfrm rot="16200000">
            <a:off x="6269607" y="1350705"/>
            <a:ext cx="296101" cy="3125580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79E3B13-3722-044F-B4A0-DFF4F3B71169}"/>
              </a:ext>
            </a:extLst>
          </p:cNvPr>
          <p:cNvSpPr txBox="1"/>
          <p:nvPr/>
        </p:nvSpPr>
        <p:spPr>
          <a:xfrm>
            <a:off x="5390527" y="2414329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Helvetica Neue" charset="0"/>
                <a:ea typeface="Helvetica Neue" charset="0"/>
                <a:cs typeface="Helvetica Neue" charset="0"/>
              </a:rPr>
              <a:t>Harmonia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Header</a:t>
            </a:r>
          </a:p>
        </p:txBody>
      </p:sp>
      <p:sp>
        <p:nvSpPr>
          <p:cNvPr id="33" name="Rounded Rectangular Callout 32">
            <a:extLst>
              <a:ext uri="{FF2B5EF4-FFF2-40B4-BE49-F238E27FC236}">
                <a16:creationId xmlns:a16="http://schemas.microsoft.com/office/drawing/2014/main" id="{79150329-B8F2-2944-AB78-F0EE0563A074}"/>
              </a:ext>
            </a:extLst>
          </p:cNvPr>
          <p:cNvSpPr/>
          <p:nvPr/>
        </p:nvSpPr>
        <p:spPr>
          <a:xfrm>
            <a:off x="4927120" y="3898516"/>
            <a:ext cx="1463040" cy="565675"/>
          </a:xfrm>
          <a:prstGeom prst="wedgeRoundRectCallout">
            <a:avLst>
              <a:gd name="adj1" fmla="val -33883"/>
              <a:gd name="adj2" fmla="val -99654"/>
              <a:gd name="adj3" fmla="val 1666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READ,</a:t>
            </a:r>
            <a:r>
              <a:rPr lang="zh-CN" altLang="en-US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WRITE,</a:t>
            </a:r>
            <a:r>
              <a:rPr lang="zh-CN" altLang="en-US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etc.</a:t>
            </a:r>
            <a:endParaRPr lang="en-US" sz="1600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Rounded Rectangular Callout 33">
            <a:extLst>
              <a:ext uri="{FF2B5EF4-FFF2-40B4-BE49-F238E27FC236}">
                <a16:creationId xmlns:a16="http://schemas.microsoft.com/office/drawing/2014/main" id="{5A0F6268-6CF6-624C-A518-0B1FA72FD5B4}"/>
              </a:ext>
            </a:extLst>
          </p:cNvPr>
          <p:cNvSpPr/>
          <p:nvPr/>
        </p:nvSpPr>
        <p:spPr>
          <a:xfrm>
            <a:off x="3687450" y="3895870"/>
            <a:ext cx="1126929" cy="565675"/>
          </a:xfrm>
          <a:prstGeom prst="wedgeRoundRectCallout">
            <a:avLst>
              <a:gd name="adj1" fmla="val -25666"/>
              <a:gd name="adj2" fmla="val -95607"/>
              <a:gd name="adj3" fmla="val 1666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</a:p>
          <a:p>
            <a:pPr algn="ctr"/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port</a:t>
            </a:r>
            <a:r>
              <a:rPr lang="zh-CN" altLang="en-US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#</a:t>
            </a:r>
            <a:endParaRPr lang="en-US" sz="1600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0B536997-82A4-8D41-A66C-32C07462A1D6}"/>
              </a:ext>
            </a:extLst>
          </p:cNvPr>
          <p:cNvSpPr/>
          <p:nvPr/>
        </p:nvSpPr>
        <p:spPr>
          <a:xfrm rot="5400000" flipV="1">
            <a:off x="2432817" y="2878170"/>
            <a:ext cx="225186" cy="205859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FF01DA-F575-C049-BE9F-3A6575BEA03D}"/>
              </a:ext>
            </a:extLst>
          </p:cNvPr>
          <p:cNvSpPr txBox="1"/>
          <p:nvPr/>
        </p:nvSpPr>
        <p:spPr>
          <a:xfrm>
            <a:off x="1854459" y="4020055"/>
            <a:ext cx="1675459" cy="374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 Neue" charset="0"/>
                <a:ea typeface="Helvetica Neue" charset="0"/>
                <a:cs typeface="Helvetica Neue" charset="0"/>
              </a:rPr>
              <a:t>L2/L3 Routing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C27B979-ED9E-2E40-8EB7-FF838F6C4243}"/>
              </a:ext>
            </a:extLst>
          </p:cNvPr>
          <p:cNvSpPr>
            <a:spLocks/>
          </p:cNvSpPr>
          <p:nvPr/>
        </p:nvSpPr>
        <p:spPr>
          <a:xfrm>
            <a:off x="5660064" y="3244539"/>
            <a:ext cx="1005840" cy="374444"/>
          </a:xfrm>
          <a:prstGeom prst="rect">
            <a:avLst/>
          </a:prstGeom>
          <a:solidFill>
            <a:srgbClr val="CD5360">
              <a:alpha val="74902"/>
            </a:srgb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OBJ</a:t>
            </a:r>
            <a:r>
              <a:rPr lang="en-US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_ID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0C1DC07A-1AF8-C04B-B9DB-D36625BA4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Harmonia</a:t>
            </a:r>
            <a:r>
              <a:rPr lang="zh-CN" altLang="en-US" sz="4000" dirty="0"/>
              <a:t> </a:t>
            </a:r>
            <a:r>
              <a:rPr lang="en-US" altLang="zh-CN" sz="4000" dirty="0"/>
              <a:t>packet</a:t>
            </a:r>
            <a:r>
              <a:rPr lang="zh-CN" altLang="en-US" sz="4000" dirty="0"/>
              <a:t> </a:t>
            </a:r>
            <a:r>
              <a:rPr lang="en-US" altLang="zh-CN" sz="4000" dirty="0"/>
              <a:t>format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89001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4120</TotalTime>
  <Words>2098</Words>
  <Application>Microsoft Macintosh PowerPoint</Application>
  <PresentationFormat>Widescreen</PresentationFormat>
  <Paragraphs>575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Calisto MT</vt:lpstr>
      <vt:lpstr>Helvetica Neue</vt:lpstr>
      <vt:lpstr>Wingdings</vt:lpstr>
      <vt:lpstr>Office Theme</vt:lpstr>
      <vt:lpstr>Harmonia: Near-Linear Scalability for Replicated Storage  with In-Network Conflict Detection </vt:lpstr>
      <vt:lpstr>Replication: fundamental tool for distributed storage</vt:lpstr>
      <vt:lpstr>Achieve linear scalability with strong consistency?</vt:lpstr>
      <vt:lpstr>Our Approach: Harmonia</vt:lpstr>
      <vt:lpstr>Harmonia Architecture</vt:lpstr>
      <vt:lpstr>How to build a strongly consistent replicated system with near-linear scalability?</vt:lpstr>
      <vt:lpstr>How to build a strongly consistent replicated system with near-linear scalability?</vt:lpstr>
      <vt:lpstr>Programmable switch architecture</vt:lpstr>
      <vt:lpstr>Harmonia packet format</vt:lpstr>
      <vt:lpstr>Insert into dirty set</vt:lpstr>
      <vt:lpstr>Remove from dirty set</vt:lpstr>
      <vt:lpstr>How to build a strongly consistent  replicated system with near-linear scalability?</vt:lpstr>
      <vt:lpstr>Handling write</vt:lpstr>
      <vt:lpstr>Handling write</vt:lpstr>
      <vt:lpstr>Handling write-completion</vt:lpstr>
      <vt:lpstr>Handling write-completion</vt:lpstr>
      <vt:lpstr>Handling read and reply on objects  in the dirty set</vt:lpstr>
      <vt:lpstr>Handling read and reply on objects  not in the dirty set</vt:lpstr>
      <vt:lpstr>How to build a strongly consistent  replicated system with near-linear scalability?</vt:lpstr>
      <vt:lpstr>How to build a strongly consistent  replicated system with near-linear scalability?</vt:lpstr>
      <vt:lpstr>Implementation</vt:lpstr>
      <vt:lpstr>Evaluation</vt:lpstr>
      <vt:lpstr>Evaluation</vt:lpstr>
      <vt:lpstr>Generality with storage architectures  and workloads </vt:lpstr>
      <vt:lpstr>Generality with replication protocols</vt:lpstr>
      <vt:lpstr>Scalability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Harmonia: Near-Linear Scalability for Replicated Storage with In-Network Conflict Detection </dc:title>
  <dc:creator>Hang Zhu</dc:creator>
  <cp:lastModifiedBy>Hang Zhu</cp:lastModifiedBy>
  <cp:revision>375</cp:revision>
  <dcterms:created xsi:type="dcterms:W3CDTF">2020-07-09T01:48:44Z</dcterms:created>
  <dcterms:modified xsi:type="dcterms:W3CDTF">2020-10-29T22:31:55Z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2cd5554-7392-48bb-a738-f0f968bd337e_Enabled">
    <vt:lpwstr>true</vt:lpwstr>
  </property>
  <property fmtid="{D5CDD505-2E9C-101B-9397-08002B2CF9AE}" pid="3" name="MSIP_Label_72cd5554-7392-48bb-a738-f0f968bd337e_SetDate">
    <vt:lpwstr>2020-07-09T01:48:45-0500</vt:lpwstr>
  </property>
  <property fmtid="{D5CDD505-2E9C-101B-9397-08002B2CF9AE}" pid="4" name="MSIP_Label_72cd5554-7392-48bb-a738-f0f968bd337e_Method">
    <vt:lpwstr>Standard</vt:lpwstr>
  </property>
  <property fmtid="{D5CDD505-2E9C-101B-9397-08002B2CF9AE}" pid="5" name="MSIP_Label_72cd5554-7392-48bb-a738-f0f968bd337e_Name">
    <vt:lpwstr>72cd5554-7392-48bb-a738-f0f968bd337e</vt:lpwstr>
  </property>
  <property fmtid="{D5CDD505-2E9C-101B-9397-08002B2CF9AE}" pid="6" name="MSIP_Label_72cd5554-7392-48bb-a738-f0f968bd337e_SiteId">
    <vt:lpwstr>9fa4f438-b1e6-473b-803f-86f8aedf0dec</vt:lpwstr>
  </property>
  <property fmtid="{D5CDD505-2E9C-101B-9397-08002B2CF9AE}" pid="7" name="MSIP_Label_72cd5554-7392-48bb-a738-f0f968bd337e_ActionId">
    <vt:lpwstr>1a8cd79d-4a39-4ede-a994-0000f40fbaaf</vt:lpwstr>
  </property>
</Properties>
</file>